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85"/>
  </p:notesMasterIdLst>
  <p:handoutMasterIdLst>
    <p:handoutMasterId r:id="rId86"/>
  </p:handoutMasterIdLst>
  <p:sldIdLst>
    <p:sldId id="305" r:id="rId6"/>
    <p:sldId id="432" r:id="rId7"/>
    <p:sldId id="332" r:id="rId8"/>
    <p:sldId id="331" r:id="rId9"/>
    <p:sldId id="306" r:id="rId10"/>
    <p:sldId id="307" r:id="rId11"/>
    <p:sldId id="308" r:id="rId12"/>
    <p:sldId id="309" r:id="rId13"/>
    <p:sldId id="433" r:id="rId14"/>
    <p:sldId id="310" r:id="rId15"/>
    <p:sldId id="504" r:id="rId16"/>
    <p:sldId id="311" r:id="rId17"/>
    <p:sldId id="312" r:id="rId18"/>
    <p:sldId id="314" r:id="rId19"/>
    <p:sldId id="315" r:id="rId20"/>
    <p:sldId id="513" r:id="rId21"/>
    <p:sldId id="514" r:id="rId22"/>
    <p:sldId id="515" r:id="rId23"/>
    <p:sldId id="516" r:id="rId24"/>
    <p:sldId id="517" r:id="rId25"/>
    <p:sldId id="518" r:id="rId26"/>
    <p:sldId id="519" r:id="rId27"/>
    <p:sldId id="520" r:id="rId28"/>
    <p:sldId id="521" r:id="rId29"/>
    <p:sldId id="522" r:id="rId30"/>
    <p:sldId id="523" r:id="rId31"/>
    <p:sldId id="524" r:id="rId32"/>
    <p:sldId id="377" r:id="rId33"/>
    <p:sldId id="333" r:id="rId34"/>
    <p:sldId id="475" r:id="rId35"/>
    <p:sldId id="469" r:id="rId36"/>
    <p:sldId id="448" r:id="rId37"/>
    <p:sldId id="501" r:id="rId38"/>
    <p:sldId id="491" r:id="rId39"/>
    <p:sldId id="488" r:id="rId40"/>
    <p:sldId id="494" r:id="rId41"/>
    <p:sldId id="502" r:id="rId42"/>
    <p:sldId id="458" r:id="rId43"/>
    <p:sldId id="493" r:id="rId44"/>
    <p:sldId id="387" r:id="rId45"/>
    <p:sldId id="498" r:id="rId46"/>
    <p:sldId id="447" r:id="rId47"/>
    <p:sldId id="499" r:id="rId48"/>
    <p:sldId id="445" r:id="rId49"/>
    <p:sldId id="378" r:id="rId50"/>
    <p:sldId id="380" r:id="rId51"/>
    <p:sldId id="379" r:id="rId52"/>
    <p:sldId id="381" r:id="rId53"/>
    <p:sldId id="382" r:id="rId54"/>
    <p:sldId id="383" r:id="rId55"/>
    <p:sldId id="384" r:id="rId56"/>
    <p:sldId id="385" r:id="rId57"/>
    <p:sldId id="386" r:id="rId58"/>
    <p:sldId id="457" r:id="rId59"/>
    <p:sldId id="389" r:id="rId60"/>
    <p:sldId id="390" r:id="rId61"/>
    <p:sldId id="462" r:id="rId62"/>
    <p:sldId id="391" r:id="rId63"/>
    <p:sldId id="342" r:id="rId64"/>
    <p:sldId id="392" r:id="rId65"/>
    <p:sldId id="461" r:id="rId66"/>
    <p:sldId id="454" r:id="rId67"/>
    <p:sldId id="455" r:id="rId68"/>
    <p:sldId id="456" r:id="rId69"/>
    <p:sldId id="452" r:id="rId70"/>
    <p:sldId id="393" r:id="rId71"/>
    <p:sldId id="395" r:id="rId72"/>
    <p:sldId id="396" r:id="rId73"/>
    <p:sldId id="511" r:id="rId74"/>
    <p:sldId id="512" r:id="rId75"/>
    <p:sldId id="397" r:id="rId76"/>
    <p:sldId id="416" r:id="rId77"/>
    <p:sldId id="423" r:id="rId78"/>
    <p:sldId id="430" r:id="rId79"/>
    <p:sldId id="450" r:id="rId80"/>
    <p:sldId id="426" r:id="rId81"/>
    <p:sldId id="427" r:id="rId82"/>
    <p:sldId id="431" r:id="rId83"/>
    <p:sldId id="446" r:id="rId84"/>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B03B3A-254B-D833-75FC-D639E5A61D9A}" name="LeCates, Tammy L (DOJ)" initials="L(" userId="S::tammy.lecates@delaware.gov::9a752530-2bd2-4b11-ae80-30a5631129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bbs, Danielle (DOJ)" initials="GD(" lastIdx="25" clrIdx="0">
    <p:extLst>
      <p:ext uri="{19B8F6BF-5375-455C-9EA6-DF929625EA0E}">
        <p15:presenceInfo xmlns:p15="http://schemas.microsoft.com/office/powerpoint/2012/main" userId="S-1-5-21-1004336348-73586283-1417001333-281412" providerId="AD"/>
      </p:ext>
    </p:extLst>
  </p:cmAuthor>
  <p:cmAuthor id="2" name="Plerhoples, Zoe (DOJ)" initials="PZ(" lastIdx="8" clrIdx="1">
    <p:extLst>
      <p:ext uri="{19B8F6BF-5375-455C-9EA6-DF929625EA0E}">
        <p15:presenceInfo xmlns:p15="http://schemas.microsoft.com/office/powerpoint/2012/main" userId="S-1-5-21-1004336348-73586283-1417001333-184368" providerId="AD"/>
      </p:ext>
    </p:extLst>
  </p:cmAuthor>
  <p:cmAuthor id="3" name="Cole, Dorey L (DOJ)" initials="CDL(" lastIdx="2" clrIdx="2">
    <p:extLst>
      <p:ext uri="{19B8F6BF-5375-455C-9EA6-DF929625EA0E}">
        <p15:presenceInfo xmlns:p15="http://schemas.microsoft.com/office/powerpoint/2012/main" userId="S::Dorey.Cole@delaware.gov::29c6d36d-0c4c-448c-bab2-7ecd265c47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FFE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2019" cy="347624"/>
          </a:xfrm>
          <a:prstGeom prst="rect">
            <a:avLst/>
          </a:prstGeom>
        </p:spPr>
        <p:txBody>
          <a:bodyPr vert="horz" lIns="91433" tIns="45716" rIns="91433" bIns="45716" rtlCol="0"/>
          <a:lstStyle>
            <a:lvl1pPr algn="l">
              <a:defRPr sz="1200"/>
            </a:lvl1pPr>
          </a:lstStyle>
          <a:p>
            <a:endParaRPr lang="en-US"/>
          </a:p>
        </p:txBody>
      </p:sp>
      <p:sp>
        <p:nvSpPr>
          <p:cNvPr id="3" name="Date Placeholder 2"/>
          <p:cNvSpPr>
            <a:spLocks noGrp="1"/>
          </p:cNvSpPr>
          <p:nvPr>
            <p:ph type="dt" sz="quarter" idx="1"/>
          </p:nvPr>
        </p:nvSpPr>
        <p:spPr>
          <a:xfrm>
            <a:off x="5231947" y="1"/>
            <a:ext cx="4002019" cy="347624"/>
          </a:xfrm>
          <a:prstGeom prst="rect">
            <a:avLst/>
          </a:prstGeom>
        </p:spPr>
        <p:txBody>
          <a:bodyPr vert="horz" lIns="91433" tIns="45716" rIns="91433" bIns="45716" rtlCol="0"/>
          <a:lstStyle>
            <a:lvl1pPr algn="r">
              <a:defRPr sz="1200"/>
            </a:lvl1pPr>
          </a:lstStyle>
          <a:p>
            <a:fld id="{E161BCB7-16A8-428C-B590-41D44C439050}" type="datetimeFigureOut">
              <a:rPr lang="en-US" smtClean="0"/>
              <a:pPr/>
              <a:t>9/30/2025</a:t>
            </a:fld>
            <a:endParaRPr lang="en-US"/>
          </a:p>
        </p:txBody>
      </p:sp>
      <p:sp>
        <p:nvSpPr>
          <p:cNvPr id="4" name="Footer Placeholder 3"/>
          <p:cNvSpPr>
            <a:spLocks noGrp="1"/>
          </p:cNvSpPr>
          <p:nvPr>
            <p:ph type="ftr" sz="quarter" idx="2"/>
          </p:nvPr>
        </p:nvSpPr>
        <p:spPr>
          <a:xfrm>
            <a:off x="1" y="6601257"/>
            <a:ext cx="4002019" cy="347624"/>
          </a:xfrm>
          <a:prstGeom prst="rect">
            <a:avLst/>
          </a:prstGeom>
        </p:spPr>
        <p:txBody>
          <a:bodyPr vert="horz" lIns="91433" tIns="45716" rIns="91433"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5231947" y="6601257"/>
            <a:ext cx="4002019" cy="347624"/>
          </a:xfrm>
          <a:prstGeom prst="rect">
            <a:avLst/>
          </a:prstGeom>
        </p:spPr>
        <p:txBody>
          <a:bodyPr vert="horz" lIns="91433" tIns="45716" rIns="91433" bIns="45716" rtlCol="0" anchor="b"/>
          <a:lstStyle>
            <a:lvl1pPr algn="r">
              <a:defRPr sz="1200"/>
            </a:lvl1pPr>
          </a:lstStyle>
          <a:p>
            <a:fld id="{97A1772A-A00A-4811-A34C-D4D5F8C0BC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088" cy="347663"/>
          </a:xfrm>
          <a:prstGeom prst="rect">
            <a:avLst/>
          </a:prstGeom>
        </p:spPr>
        <p:txBody>
          <a:bodyPr vert="horz" lIns="91433" tIns="45716" rIns="91433" bIns="45716" rtlCol="0"/>
          <a:lstStyle>
            <a:lvl1pPr algn="l">
              <a:defRPr sz="1200"/>
            </a:lvl1pPr>
          </a:lstStyle>
          <a:p>
            <a:endParaRPr lang="en-US"/>
          </a:p>
        </p:txBody>
      </p:sp>
      <p:sp>
        <p:nvSpPr>
          <p:cNvPr id="3" name="Date Placeholder 2"/>
          <p:cNvSpPr>
            <a:spLocks noGrp="1"/>
          </p:cNvSpPr>
          <p:nvPr>
            <p:ph type="dt" idx="1"/>
          </p:nvPr>
        </p:nvSpPr>
        <p:spPr>
          <a:xfrm>
            <a:off x="5232400" y="1"/>
            <a:ext cx="4002088" cy="347663"/>
          </a:xfrm>
          <a:prstGeom prst="rect">
            <a:avLst/>
          </a:prstGeom>
        </p:spPr>
        <p:txBody>
          <a:bodyPr vert="horz" lIns="91433" tIns="45716" rIns="91433" bIns="45716" rtlCol="0"/>
          <a:lstStyle>
            <a:lvl1pPr algn="r">
              <a:defRPr sz="1200"/>
            </a:lvl1pPr>
          </a:lstStyle>
          <a:p>
            <a:fld id="{40AB4D04-F02F-49FC-889D-4099EECBA19B}" type="datetimeFigureOut">
              <a:rPr lang="en-US" smtClean="0"/>
              <a:t>9/30/2025</a:t>
            </a:fld>
            <a:endParaRPr lang="en-US"/>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1433" tIns="45716" rIns="91433" bIns="45716" rtlCol="0" anchor="ctr"/>
          <a:lstStyle/>
          <a:p>
            <a:endParaRPr lang="en-US"/>
          </a:p>
        </p:txBody>
      </p:sp>
      <p:sp>
        <p:nvSpPr>
          <p:cNvPr id="5" name="Notes Placeholder 4"/>
          <p:cNvSpPr>
            <a:spLocks noGrp="1"/>
          </p:cNvSpPr>
          <p:nvPr>
            <p:ph type="body" sz="quarter" idx="3"/>
          </p:nvPr>
        </p:nvSpPr>
        <p:spPr>
          <a:xfrm>
            <a:off x="923926" y="3344864"/>
            <a:ext cx="7388225" cy="2736850"/>
          </a:xfrm>
          <a:prstGeom prst="rect">
            <a:avLst/>
          </a:prstGeom>
        </p:spPr>
        <p:txBody>
          <a:bodyPr vert="horz" lIns="91433" tIns="45716" rIns="91433"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2413"/>
            <a:ext cx="4002088" cy="347662"/>
          </a:xfrm>
          <a:prstGeom prst="rect">
            <a:avLst/>
          </a:prstGeom>
        </p:spPr>
        <p:txBody>
          <a:bodyPr vert="horz" lIns="91433" tIns="45716" rIns="91433"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02413"/>
            <a:ext cx="4002088" cy="347662"/>
          </a:xfrm>
          <a:prstGeom prst="rect">
            <a:avLst/>
          </a:prstGeom>
        </p:spPr>
        <p:txBody>
          <a:bodyPr vert="horz" lIns="91433" tIns="45716" rIns="91433" bIns="45716" rtlCol="0" anchor="b"/>
          <a:lstStyle>
            <a:lvl1pPr algn="r">
              <a:defRPr sz="1200"/>
            </a:lvl1pPr>
          </a:lstStyle>
          <a:p>
            <a:fld id="{551F56E9-E499-4FDD-AEF9-373740F5F977}" type="slidenum">
              <a:rPr lang="en-US" smtClean="0"/>
              <a:t>‹#›</a:t>
            </a:fld>
            <a:endParaRPr lang="en-US"/>
          </a:p>
        </p:txBody>
      </p:sp>
    </p:spTree>
    <p:extLst>
      <p:ext uri="{BB962C8B-B14F-4D97-AF65-F5344CB8AC3E}">
        <p14:creationId xmlns:p14="http://schemas.microsoft.com/office/powerpoint/2010/main" val="141035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1</a:t>
            </a:fld>
            <a:endParaRPr lang="en-US"/>
          </a:p>
        </p:txBody>
      </p:sp>
    </p:spTree>
    <p:extLst>
      <p:ext uri="{BB962C8B-B14F-4D97-AF65-F5344CB8AC3E}">
        <p14:creationId xmlns:p14="http://schemas.microsoft.com/office/powerpoint/2010/main" val="103724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13</a:t>
            </a:fld>
            <a:endParaRPr lang="en-US"/>
          </a:p>
        </p:txBody>
      </p:sp>
    </p:spTree>
    <p:extLst>
      <p:ext uri="{BB962C8B-B14F-4D97-AF65-F5344CB8AC3E}">
        <p14:creationId xmlns:p14="http://schemas.microsoft.com/office/powerpoint/2010/main" val="67299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14</a:t>
            </a:fld>
            <a:endParaRPr lang="en-US"/>
          </a:p>
        </p:txBody>
      </p:sp>
    </p:spTree>
    <p:extLst>
      <p:ext uri="{BB962C8B-B14F-4D97-AF65-F5344CB8AC3E}">
        <p14:creationId xmlns:p14="http://schemas.microsoft.com/office/powerpoint/2010/main" val="170341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15</a:t>
            </a:fld>
            <a:endParaRPr lang="en-US"/>
          </a:p>
        </p:txBody>
      </p:sp>
    </p:spTree>
    <p:extLst>
      <p:ext uri="{BB962C8B-B14F-4D97-AF65-F5344CB8AC3E}">
        <p14:creationId xmlns:p14="http://schemas.microsoft.com/office/powerpoint/2010/main" val="359366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28</a:t>
            </a:fld>
            <a:endParaRPr lang="en-US"/>
          </a:p>
        </p:txBody>
      </p:sp>
    </p:spTree>
    <p:extLst>
      <p:ext uri="{BB962C8B-B14F-4D97-AF65-F5344CB8AC3E}">
        <p14:creationId xmlns:p14="http://schemas.microsoft.com/office/powerpoint/2010/main" val="201004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p:spPr>
      </p:sp>
      <p:sp>
        <p:nvSpPr>
          <p:cNvPr id="3" name="Notes Placeholder 2"/>
          <p:cNvSpPr>
            <a:spLocks noGrp="1"/>
          </p:cNvSpPr>
          <p:nvPr>
            <p:ph type="body" idx="1"/>
          </p:nvPr>
        </p:nvSpPr>
        <p:spPr/>
        <p:txBody>
          <a:bodyPr/>
          <a:lstStyle/>
          <a:p>
            <a:r>
              <a:rPr lang="en-US"/>
              <a:t>Waiver is of admin fees</a:t>
            </a:r>
            <a:r>
              <a:rPr lang="en-US" baseline="0"/>
              <a:t> only</a:t>
            </a:r>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29</a:t>
            </a:fld>
            <a:endParaRPr lang="en-US"/>
          </a:p>
        </p:txBody>
      </p:sp>
    </p:spTree>
    <p:extLst>
      <p:ext uri="{BB962C8B-B14F-4D97-AF65-F5344CB8AC3E}">
        <p14:creationId xmlns:p14="http://schemas.microsoft.com/office/powerpoint/2010/main" val="72952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30</a:t>
            </a:fld>
            <a:endParaRPr lang="en-US"/>
          </a:p>
        </p:txBody>
      </p:sp>
    </p:spTree>
    <p:extLst>
      <p:ext uri="{BB962C8B-B14F-4D97-AF65-F5344CB8AC3E}">
        <p14:creationId xmlns:p14="http://schemas.microsoft.com/office/powerpoint/2010/main" val="191425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1F56E9-E499-4FDD-AEF9-373740F5F977}" type="slidenum">
              <a:rPr lang="en-US" smtClean="0"/>
              <a:t>31</a:t>
            </a:fld>
            <a:endParaRPr lang="en-US"/>
          </a:p>
        </p:txBody>
      </p:sp>
    </p:spTree>
    <p:extLst>
      <p:ext uri="{BB962C8B-B14F-4D97-AF65-F5344CB8AC3E}">
        <p14:creationId xmlns:p14="http://schemas.microsoft.com/office/powerpoint/2010/main" val="366954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p:spPr>
      </p:sp>
      <p:sp>
        <p:nvSpPr>
          <p:cNvPr id="3" name="Notes Placeholder 2"/>
          <p:cNvSpPr>
            <a:spLocks noGrp="1"/>
          </p:cNvSpPr>
          <p:nvPr>
            <p:ph type="body" idx="1"/>
          </p:nvPr>
        </p:nvSpPr>
        <p:spPr/>
        <p:txBody>
          <a:bodyPr/>
          <a:lstStyle/>
          <a:p>
            <a:r>
              <a:rPr lang="en-US"/>
              <a:t>Waiver is of admin fees</a:t>
            </a:r>
            <a:r>
              <a:rPr lang="en-US" baseline="0"/>
              <a:t> only</a:t>
            </a:r>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38</a:t>
            </a:fld>
            <a:endParaRPr lang="en-US"/>
          </a:p>
        </p:txBody>
      </p:sp>
    </p:spTree>
    <p:extLst>
      <p:ext uri="{BB962C8B-B14F-4D97-AF65-F5344CB8AC3E}">
        <p14:creationId xmlns:p14="http://schemas.microsoft.com/office/powerpoint/2010/main" val="3453480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40</a:t>
            </a:fld>
            <a:endParaRPr lang="en-US"/>
          </a:p>
        </p:txBody>
      </p:sp>
    </p:spTree>
    <p:extLst>
      <p:ext uri="{BB962C8B-B14F-4D97-AF65-F5344CB8AC3E}">
        <p14:creationId xmlns:p14="http://schemas.microsoft.com/office/powerpoint/2010/main" val="212164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41</a:t>
            </a:fld>
            <a:endParaRPr lang="en-US"/>
          </a:p>
        </p:txBody>
      </p:sp>
    </p:spTree>
    <p:extLst>
      <p:ext uri="{BB962C8B-B14F-4D97-AF65-F5344CB8AC3E}">
        <p14:creationId xmlns:p14="http://schemas.microsoft.com/office/powerpoint/2010/main" val="228120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3</a:t>
            </a:fld>
            <a:endParaRPr lang="en-US"/>
          </a:p>
        </p:txBody>
      </p:sp>
    </p:spTree>
    <p:extLst>
      <p:ext uri="{BB962C8B-B14F-4D97-AF65-F5344CB8AC3E}">
        <p14:creationId xmlns:p14="http://schemas.microsoft.com/office/powerpoint/2010/main" val="195616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43</a:t>
            </a:fld>
            <a:endParaRPr lang="en-US"/>
          </a:p>
        </p:txBody>
      </p:sp>
    </p:spTree>
    <p:extLst>
      <p:ext uri="{BB962C8B-B14F-4D97-AF65-F5344CB8AC3E}">
        <p14:creationId xmlns:p14="http://schemas.microsoft.com/office/powerpoint/2010/main" val="345603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45</a:t>
            </a:fld>
            <a:endParaRPr lang="en-US"/>
          </a:p>
        </p:txBody>
      </p:sp>
    </p:spTree>
    <p:extLst>
      <p:ext uri="{BB962C8B-B14F-4D97-AF65-F5344CB8AC3E}">
        <p14:creationId xmlns:p14="http://schemas.microsoft.com/office/powerpoint/2010/main" val="70803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46</a:t>
            </a:fld>
            <a:endParaRPr lang="en-US"/>
          </a:p>
        </p:txBody>
      </p:sp>
    </p:spTree>
    <p:extLst>
      <p:ext uri="{BB962C8B-B14F-4D97-AF65-F5344CB8AC3E}">
        <p14:creationId xmlns:p14="http://schemas.microsoft.com/office/powerpoint/2010/main" val="3240016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47</a:t>
            </a:fld>
            <a:endParaRPr lang="en-US"/>
          </a:p>
        </p:txBody>
      </p:sp>
    </p:spTree>
    <p:extLst>
      <p:ext uri="{BB962C8B-B14F-4D97-AF65-F5344CB8AC3E}">
        <p14:creationId xmlns:p14="http://schemas.microsoft.com/office/powerpoint/2010/main" val="1069938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a:t>
            </a:r>
            <a:r>
              <a:rPr lang="en-US" baseline="0"/>
              <a:t> does not matter who actually does the work; if someone lower-paid is capable of doing it, that is the rate that applies.</a:t>
            </a:r>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48</a:t>
            </a:fld>
            <a:endParaRPr lang="en-US"/>
          </a:p>
        </p:txBody>
      </p:sp>
    </p:spTree>
    <p:extLst>
      <p:ext uri="{BB962C8B-B14F-4D97-AF65-F5344CB8AC3E}">
        <p14:creationId xmlns:p14="http://schemas.microsoft.com/office/powerpoint/2010/main" val="3854267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Dworiak- limited exception</a:t>
            </a:r>
          </a:p>
        </p:txBody>
      </p:sp>
      <p:sp>
        <p:nvSpPr>
          <p:cNvPr id="4" name="Slide Number Placeholder 3"/>
          <p:cNvSpPr>
            <a:spLocks noGrp="1"/>
          </p:cNvSpPr>
          <p:nvPr>
            <p:ph type="sldNum" sz="quarter" idx="10"/>
          </p:nvPr>
        </p:nvSpPr>
        <p:spPr/>
        <p:txBody>
          <a:bodyPr/>
          <a:lstStyle/>
          <a:p>
            <a:fld id="{551F56E9-E499-4FDD-AEF9-373740F5F977}" type="slidenum">
              <a:rPr lang="en-US" smtClean="0"/>
              <a:t>49</a:t>
            </a:fld>
            <a:endParaRPr lang="en-US"/>
          </a:p>
        </p:txBody>
      </p:sp>
    </p:spTree>
    <p:extLst>
      <p:ext uri="{BB962C8B-B14F-4D97-AF65-F5344CB8AC3E}">
        <p14:creationId xmlns:p14="http://schemas.microsoft.com/office/powerpoint/2010/main" val="3937393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of DTI search</a:t>
            </a:r>
          </a:p>
        </p:txBody>
      </p:sp>
      <p:sp>
        <p:nvSpPr>
          <p:cNvPr id="4" name="Slide Number Placeholder 3"/>
          <p:cNvSpPr>
            <a:spLocks noGrp="1"/>
          </p:cNvSpPr>
          <p:nvPr>
            <p:ph type="sldNum" sz="quarter" idx="10"/>
          </p:nvPr>
        </p:nvSpPr>
        <p:spPr/>
        <p:txBody>
          <a:bodyPr/>
          <a:lstStyle/>
          <a:p>
            <a:fld id="{551F56E9-E499-4FDD-AEF9-373740F5F977}" type="slidenum">
              <a:rPr lang="en-US" smtClean="0"/>
              <a:t>50</a:t>
            </a:fld>
            <a:endParaRPr lang="en-US"/>
          </a:p>
        </p:txBody>
      </p:sp>
    </p:spTree>
    <p:extLst>
      <p:ext uri="{BB962C8B-B14F-4D97-AF65-F5344CB8AC3E}">
        <p14:creationId xmlns:p14="http://schemas.microsoft.com/office/powerpoint/2010/main" val="293081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51</a:t>
            </a:fld>
            <a:endParaRPr lang="en-US"/>
          </a:p>
        </p:txBody>
      </p:sp>
    </p:spTree>
    <p:extLst>
      <p:ext uri="{BB962C8B-B14F-4D97-AF65-F5344CB8AC3E}">
        <p14:creationId xmlns:p14="http://schemas.microsoft.com/office/powerpoint/2010/main" val="3169737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52</a:t>
            </a:fld>
            <a:endParaRPr lang="en-US"/>
          </a:p>
        </p:txBody>
      </p:sp>
    </p:spTree>
    <p:extLst>
      <p:ext uri="{BB962C8B-B14F-4D97-AF65-F5344CB8AC3E}">
        <p14:creationId xmlns:p14="http://schemas.microsoft.com/office/powerpoint/2010/main" val="107292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53</a:t>
            </a:fld>
            <a:endParaRPr lang="en-US"/>
          </a:p>
        </p:txBody>
      </p:sp>
    </p:spTree>
    <p:extLst>
      <p:ext uri="{BB962C8B-B14F-4D97-AF65-F5344CB8AC3E}">
        <p14:creationId xmlns:p14="http://schemas.microsoft.com/office/powerpoint/2010/main" val="105345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4</a:t>
            </a:fld>
            <a:endParaRPr lang="en-US"/>
          </a:p>
        </p:txBody>
      </p:sp>
    </p:spTree>
    <p:extLst>
      <p:ext uri="{BB962C8B-B14F-4D97-AF65-F5344CB8AC3E}">
        <p14:creationId xmlns:p14="http://schemas.microsoft.com/office/powerpoint/2010/main" val="3462469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56</a:t>
            </a:fld>
            <a:endParaRPr lang="en-US"/>
          </a:p>
        </p:txBody>
      </p:sp>
    </p:spTree>
    <p:extLst>
      <p:ext uri="{BB962C8B-B14F-4D97-AF65-F5344CB8AC3E}">
        <p14:creationId xmlns:p14="http://schemas.microsoft.com/office/powerpoint/2010/main" val="394268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58</a:t>
            </a:fld>
            <a:endParaRPr lang="en-US"/>
          </a:p>
        </p:txBody>
      </p:sp>
    </p:spTree>
    <p:extLst>
      <p:ext uri="{BB962C8B-B14F-4D97-AF65-F5344CB8AC3E}">
        <p14:creationId xmlns:p14="http://schemas.microsoft.com/office/powerpoint/2010/main" val="1687623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60</a:t>
            </a:fld>
            <a:endParaRPr lang="en-US"/>
          </a:p>
        </p:txBody>
      </p:sp>
    </p:spTree>
    <p:extLst>
      <p:ext uri="{BB962C8B-B14F-4D97-AF65-F5344CB8AC3E}">
        <p14:creationId xmlns:p14="http://schemas.microsoft.com/office/powerpoint/2010/main" val="3963034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66</a:t>
            </a:fld>
            <a:endParaRPr lang="en-US"/>
          </a:p>
        </p:txBody>
      </p:sp>
    </p:spTree>
    <p:extLst>
      <p:ext uri="{BB962C8B-B14F-4D97-AF65-F5344CB8AC3E}">
        <p14:creationId xmlns:p14="http://schemas.microsoft.com/office/powerpoint/2010/main" val="2532104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67</a:t>
            </a:fld>
            <a:endParaRPr lang="en-US"/>
          </a:p>
        </p:txBody>
      </p:sp>
    </p:spTree>
    <p:extLst>
      <p:ext uri="{BB962C8B-B14F-4D97-AF65-F5344CB8AC3E}">
        <p14:creationId xmlns:p14="http://schemas.microsoft.com/office/powerpoint/2010/main" val="3277770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68</a:t>
            </a:fld>
            <a:endParaRPr lang="en-US"/>
          </a:p>
        </p:txBody>
      </p:sp>
    </p:spTree>
    <p:extLst>
      <p:ext uri="{BB962C8B-B14F-4D97-AF65-F5344CB8AC3E}">
        <p14:creationId xmlns:p14="http://schemas.microsoft.com/office/powerpoint/2010/main" val="1206649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71</a:t>
            </a:fld>
            <a:endParaRPr lang="en-US"/>
          </a:p>
        </p:txBody>
      </p:sp>
    </p:spTree>
    <p:extLst>
      <p:ext uri="{BB962C8B-B14F-4D97-AF65-F5344CB8AC3E}">
        <p14:creationId xmlns:p14="http://schemas.microsoft.com/office/powerpoint/2010/main" val="320201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5</a:t>
            </a:fld>
            <a:endParaRPr lang="en-US"/>
          </a:p>
        </p:txBody>
      </p:sp>
    </p:spTree>
    <p:extLst>
      <p:ext uri="{BB962C8B-B14F-4D97-AF65-F5344CB8AC3E}">
        <p14:creationId xmlns:p14="http://schemas.microsoft.com/office/powerpoint/2010/main" val="250744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6</a:t>
            </a:fld>
            <a:endParaRPr lang="en-US"/>
          </a:p>
        </p:txBody>
      </p:sp>
    </p:spTree>
    <p:extLst>
      <p:ext uri="{BB962C8B-B14F-4D97-AF65-F5344CB8AC3E}">
        <p14:creationId xmlns:p14="http://schemas.microsoft.com/office/powerpoint/2010/main" val="251805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7</a:t>
            </a:fld>
            <a:endParaRPr lang="en-US"/>
          </a:p>
        </p:txBody>
      </p:sp>
    </p:spTree>
    <p:extLst>
      <p:ext uri="{BB962C8B-B14F-4D97-AF65-F5344CB8AC3E}">
        <p14:creationId xmlns:p14="http://schemas.microsoft.com/office/powerpoint/2010/main" val="278802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8</a:t>
            </a:fld>
            <a:endParaRPr lang="en-US"/>
          </a:p>
        </p:txBody>
      </p:sp>
    </p:spTree>
    <p:extLst>
      <p:ext uri="{BB962C8B-B14F-4D97-AF65-F5344CB8AC3E}">
        <p14:creationId xmlns:p14="http://schemas.microsoft.com/office/powerpoint/2010/main" val="24016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10</a:t>
            </a:fld>
            <a:endParaRPr lang="en-US"/>
          </a:p>
        </p:txBody>
      </p:sp>
    </p:spTree>
    <p:extLst>
      <p:ext uri="{BB962C8B-B14F-4D97-AF65-F5344CB8AC3E}">
        <p14:creationId xmlns:p14="http://schemas.microsoft.com/office/powerpoint/2010/main" val="76418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1F56E9-E499-4FDD-AEF9-373740F5F977}" type="slidenum">
              <a:rPr lang="en-US" smtClean="0"/>
              <a:t>12</a:t>
            </a:fld>
            <a:endParaRPr lang="en-US"/>
          </a:p>
        </p:txBody>
      </p:sp>
    </p:spTree>
    <p:extLst>
      <p:ext uri="{BB962C8B-B14F-4D97-AF65-F5344CB8AC3E}">
        <p14:creationId xmlns:p14="http://schemas.microsoft.com/office/powerpoint/2010/main" val="74869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E159CB-2C64-4093-AC83-74907708437E}"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lvl1pPr>
              <a:defRPr sz="1800"/>
            </a:lvl1pPr>
          </a:lstStyle>
          <a:p>
            <a:fld id="{18122B04-48E9-492C-9C9E-152011E779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A0915-25C1-4AFC-AA6B-48B0E45B1247}"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p>
            <a:fld id="{18122B04-48E9-492C-9C9E-152011E779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49135-FF9A-40CC-99C2-CDCBA833D91B}"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p>
            <a:fld id="{18122B04-48E9-492C-9C9E-152011E779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B079B8-5A5A-48D9-8637-1560F1AADA53}"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69D9-FBFA-4531-B798-DC92E0D5354D}"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4A7D-0D85-4802-81BF-40373AAEE511}"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4121C8-BC23-4C73-88F5-EEC957923B68}" type="datetime1">
              <a:rPr lang="en-US" smtClean="0"/>
              <a:t>9/30/2025</a:t>
            </a:fld>
            <a:endParaRPr lang="en-US"/>
          </a:p>
        </p:txBody>
      </p:sp>
      <p:sp>
        <p:nvSpPr>
          <p:cNvPr id="6" name="Footer Placeholder 5"/>
          <p:cNvSpPr>
            <a:spLocks noGrp="1"/>
          </p:cNvSpPr>
          <p:nvPr>
            <p:ph type="ftr" sz="quarter" idx="11"/>
          </p:nvPr>
        </p:nvSpPr>
        <p:spPr/>
        <p:txBody>
          <a:bodyPr/>
          <a:lstStyle/>
          <a:p>
            <a:r>
              <a:rPr lang="en-US"/>
              <a:t>Delaware Department of Justice 10/20/16</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F56346-F144-4ED0-8B65-E37759A2DBEB}" type="datetime1">
              <a:rPr lang="en-US" smtClean="0"/>
              <a:t>9/30/2025</a:t>
            </a:fld>
            <a:endParaRPr lang="en-US"/>
          </a:p>
        </p:txBody>
      </p:sp>
      <p:sp>
        <p:nvSpPr>
          <p:cNvPr id="8" name="Footer Placeholder 7"/>
          <p:cNvSpPr>
            <a:spLocks noGrp="1"/>
          </p:cNvSpPr>
          <p:nvPr>
            <p:ph type="ftr" sz="quarter" idx="11"/>
          </p:nvPr>
        </p:nvSpPr>
        <p:spPr/>
        <p:txBody>
          <a:bodyPr/>
          <a:lstStyle/>
          <a:p>
            <a:r>
              <a:rPr lang="en-US"/>
              <a:t>Delaware Department of Justice 10/20/16</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21D16E-F174-415C-8ABE-51748F6FFEE2}" type="datetime1">
              <a:rPr lang="en-US" smtClean="0"/>
              <a:t>9/30/2025</a:t>
            </a:fld>
            <a:endParaRPr lang="en-US"/>
          </a:p>
        </p:txBody>
      </p:sp>
      <p:sp>
        <p:nvSpPr>
          <p:cNvPr id="4" name="Footer Placeholder 3"/>
          <p:cNvSpPr>
            <a:spLocks noGrp="1"/>
          </p:cNvSpPr>
          <p:nvPr>
            <p:ph type="ftr" sz="quarter" idx="11"/>
          </p:nvPr>
        </p:nvSpPr>
        <p:spPr/>
        <p:txBody>
          <a:bodyPr/>
          <a:lstStyle/>
          <a:p>
            <a:r>
              <a:rPr lang="en-US"/>
              <a:t>Delaware Department of Justice 10/20/16</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E04F7-C303-4DC4-8038-73EC12D70156}" type="datetime1">
              <a:rPr lang="en-US" smtClean="0"/>
              <a:t>9/30/2025</a:t>
            </a:fld>
            <a:endParaRPr lang="en-US"/>
          </a:p>
        </p:txBody>
      </p:sp>
      <p:sp>
        <p:nvSpPr>
          <p:cNvPr id="3" name="Footer Placeholder 2"/>
          <p:cNvSpPr>
            <a:spLocks noGrp="1"/>
          </p:cNvSpPr>
          <p:nvPr>
            <p:ph type="ftr" sz="quarter" idx="11"/>
          </p:nvPr>
        </p:nvSpPr>
        <p:spPr/>
        <p:txBody>
          <a:bodyPr/>
          <a:lstStyle/>
          <a:p>
            <a:r>
              <a:rPr lang="en-US"/>
              <a:t>Delaware Department of Justice 10/20/16</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EB4747-6499-492B-AA9D-0F62574C3BCA}" type="datetime1">
              <a:rPr lang="en-US" smtClean="0"/>
              <a:t>9/30/2025</a:t>
            </a:fld>
            <a:endParaRPr lang="en-US"/>
          </a:p>
        </p:txBody>
      </p:sp>
      <p:sp>
        <p:nvSpPr>
          <p:cNvPr id="6" name="Footer Placeholder 5"/>
          <p:cNvSpPr>
            <a:spLocks noGrp="1"/>
          </p:cNvSpPr>
          <p:nvPr>
            <p:ph type="ftr" sz="quarter" idx="11"/>
          </p:nvPr>
        </p:nvSpPr>
        <p:spPr/>
        <p:txBody>
          <a:bodyPr/>
          <a:lstStyle/>
          <a:p>
            <a:r>
              <a:rPr lang="en-US"/>
              <a:t>Delaware Department of Justice 10/20/16</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F4C15D-D1D5-467F-9DA1-BB1F29D5102F}"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lvl1pPr>
              <a:defRPr sz="1800"/>
            </a:lvl1pPr>
          </a:lstStyle>
          <a:p>
            <a:fld id="{18122B04-48E9-492C-9C9E-152011E7794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79978B-F766-433F-8708-F88790619B50}" type="datetime1">
              <a:rPr lang="en-US" smtClean="0"/>
              <a:t>9/30/2025</a:t>
            </a:fld>
            <a:endParaRPr lang="en-US"/>
          </a:p>
        </p:txBody>
      </p:sp>
      <p:sp>
        <p:nvSpPr>
          <p:cNvPr id="6" name="Footer Placeholder 5"/>
          <p:cNvSpPr>
            <a:spLocks noGrp="1"/>
          </p:cNvSpPr>
          <p:nvPr>
            <p:ph type="ftr" sz="quarter" idx="11"/>
          </p:nvPr>
        </p:nvSpPr>
        <p:spPr/>
        <p:txBody>
          <a:bodyPr/>
          <a:lstStyle/>
          <a:p>
            <a:r>
              <a:rPr lang="en-US"/>
              <a:t>Delaware Department of Justice 10/20/16</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4F2C6-66BC-45A8-8E73-A915B31A4BC3}"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B6DEF-8D57-43C6-8812-5A8B522663E9}"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67B22-52A4-40B0-900D-CF6DCF04C45D}" type="datetime1">
              <a:rPr lang="en-US" smtClean="0"/>
              <a:t>9/30/2025</a:t>
            </a:fld>
            <a:endParaRPr lang="en-US"/>
          </a:p>
        </p:txBody>
      </p:sp>
      <p:sp>
        <p:nvSpPr>
          <p:cNvPr id="5" name="Footer Placeholder 4"/>
          <p:cNvSpPr>
            <a:spLocks noGrp="1"/>
          </p:cNvSpPr>
          <p:nvPr>
            <p:ph type="ftr" sz="quarter" idx="11"/>
          </p:nvPr>
        </p:nvSpPr>
        <p:spPr/>
        <p:txBody>
          <a:bodyPr/>
          <a:lstStyle/>
          <a:p>
            <a:r>
              <a:rPr lang="en-US"/>
              <a:t>Delaware Department of Justice 10/20/16</a:t>
            </a:r>
          </a:p>
        </p:txBody>
      </p:sp>
      <p:sp>
        <p:nvSpPr>
          <p:cNvPr id="6" name="Slide Number Placeholder 5"/>
          <p:cNvSpPr>
            <a:spLocks noGrp="1"/>
          </p:cNvSpPr>
          <p:nvPr>
            <p:ph type="sldNum" sz="quarter" idx="12"/>
          </p:nvPr>
        </p:nvSpPr>
        <p:spPr/>
        <p:txBody>
          <a:bodyPr/>
          <a:lstStyle>
            <a:lvl1pPr>
              <a:defRPr sz="1800"/>
            </a:lvl1pPr>
          </a:lstStyle>
          <a:p>
            <a:fld id="{18122B04-48E9-492C-9C9E-152011E779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85158C-FDF0-4F5F-B100-E1B298FE6F99}" type="datetime1">
              <a:rPr lang="en-US" smtClean="0"/>
              <a:t>9/30/2025</a:t>
            </a:fld>
            <a:endParaRPr lang="en-US"/>
          </a:p>
        </p:txBody>
      </p:sp>
      <p:sp>
        <p:nvSpPr>
          <p:cNvPr id="6" name="Footer Placeholder 5"/>
          <p:cNvSpPr>
            <a:spLocks noGrp="1"/>
          </p:cNvSpPr>
          <p:nvPr>
            <p:ph type="ftr" sz="quarter" idx="11"/>
          </p:nvPr>
        </p:nvSpPr>
        <p:spPr/>
        <p:txBody>
          <a:bodyPr/>
          <a:lstStyle/>
          <a:p>
            <a:r>
              <a:rPr lang="en-US"/>
              <a:t>Delaware Department of Justice 10/20/16</a:t>
            </a:r>
          </a:p>
        </p:txBody>
      </p:sp>
      <p:sp>
        <p:nvSpPr>
          <p:cNvPr id="7" name="Slide Number Placeholder 6"/>
          <p:cNvSpPr>
            <a:spLocks noGrp="1"/>
          </p:cNvSpPr>
          <p:nvPr>
            <p:ph type="sldNum" sz="quarter" idx="12"/>
          </p:nvPr>
        </p:nvSpPr>
        <p:spPr/>
        <p:txBody>
          <a:bodyPr/>
          <a:lstStyle>
            <a:lvl1pPr>
              <a:defRPr sz="1800"/>
            </a:lvl1pPr>
          </a:lstStyle>
          <a:p>
            <a:fld id="{18122B04-48E9-492C-9C9E-152011E779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0D37CC-9821-492B-8AE2-C798D07183EB}" type="datetime1">
              <a:rPr lang="en-US" smtClean="0"/>
              <a:t>9/30/2025</a:t>
            </a:fld>
            <a:endParaRPr lang="en-US"/>
          </a:p>
        </p:txBody>
      </p:sp>
      <p:sp>
        <p:nvSpPr>
          <p:cNvPr id="8" name="Footer Placeholder 7"/>
          <p:cNvSpPr>
            <a:spLocks noGrp="1"/>
          </p:cNvSpPr>
          <p:nvPr>
            <p:ph type="ftr" sz="quarter" idx="11"/>
          </p:nvPr>
        </p:nvSpPr>
        <p:spPr/>
        <p:txBody>
          <a:bodyPr/>
          <a:lstStyle/>
          <a:p>
            <a:r>
              <a:rPr lang="en-US"/>
              <a:t>Delaware Department of Justice 10/20/16</a:t>
            </a:r>
          </a:p>
        </p:txBody>
      </p:sp>
      <p:sp>
        <p:nvSpPr>
          <p:cNvPr id="9" name="Slide Number Placeholder 8"/>
          <p:cNvSpPr>
            <a:spLocks noGrp="1"/>
          </p:cNvSpPr>
          <p:nvPr>
            <p:ph type="sldNum" sz="quarter" idx="12"/>
          </p:nvPr>
        </p:nvSpPr>
        <p:spPr/>
        <p:txBody>
          <a:bodyPr/>
          <a:lstStyle/>
          <a:p>
            <a:fld id="{18122B04-48E9-492C-9C9E-152011E779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9B04B5-6CC6-4AEE-BA99-E0F7E95D9710}" type="datetime1">
              <a:rPr lang="en-US" smtClean="0"/>
              <a:t>9/30/2025</a:t>
            </a:fld>
            <a:endParaRPr lang="en-US"/>
          </a:p>
        </p:txBody>
      </p:sp>
      <p:sp>
        <p:nvSpPr>
          <p:cNvPr id="4" name="Footer Placeholder 3"/>
          <p:cNvSpPr>
            <a:spLocks noGrp="1"/>
          </p:cNvSpPr>
          <p:nvPr>
            <p:ph type="ftr" sz="quarter" idx="11"/>
          </p:nvPr>
        </p:nvSpPr>
        <p:spPr/>
        <p:txBody>
          <a:bodyPr/>
          <a:lstStyle/>
          <a:p>
            <a:r>
              <a:rPr lang="en-US"/>
              <a:t>Delaware Department of Justice 10/20/16</a:t>
            </a:r>
          </a:p>
        </p:txBody>
      </p:sp>
      <p:sp>
        <p:nvSpPr>
          <p:cNvPr id="5" name="Slide Number Placeholder 4"/>
          <p:cNvSpPr>
            <a:spLocks noGrp="1"/>
          </p:cNvSpPr>
          <p:nvPr>
            <p:ph type="sldNum" sz="quarter" idx="12"/>
          </p:nvPr>
        </p:nvSpPr>
        <p:spPr/>
        <p:txBody>
          <a:bodyPr/>
          <a:lstStyle/>
          <a:p>
            <a:fld id="{18122B04-48E9-492C-9C9E-152011E779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113F3-940D-4B03-BB2D-314DD0908B35}" type="datetime1">
              <a:rPr lang="en-US" smtClean="0"/>
              <a:t>9/30/2025</a:t>
            </a:fld>
            <a:endParaRPr lang="en-US"/>
          </a:p>
        </p:txBody>
      </p:sp>
      <p:sp>
        <p:nvSpPr>
          <p:cNvPr id="3" name="Footer Placeholder 2"/>
          <p:cNvSpPr>
            <a:spLocks noGrp="1"/>
          </p:cNvSpPr>
          <p:nvPr>
            <p:ph type="ftr" sz="quarter" idx="11"/>
          </p:nvPr>
        </p:nvSpPr>
        <p:spPr/>
        <p:txBody>
          <a:bodyPr/>
          <a:lstStyle/>
          <a:p>
            <a:r>
              <a:rPr lang="en-US"/>
              <a:t>Delaware Department of Justice 10/20/16</a:t>
            </a:r>
          </a:p>
        </p:txBody>
      </p:sp>
      <p:sp>
        <p:nvSpPr>
          <p:cNvPr id="4" name="Slide Number Placeholder 3"/>
          <p:cNvSpPr>
            <a:spLocks noGrp="1"/>
          </p:cNvSpPr>
          <p:nvPr>
            <p:ph type="sldNum" sz="quarter" idx="12"/>
          </p:nvPr>
        </p:nvSpPr>
        <p:spPr/>
        <p:txBody>
          <a:bodyPr/>
          <a:lstStyle/>
          <a:p>
            <a:fld id="{18122B04-48E9-492C-9C9E-152011E779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2D4301-084D-4293-B491-37F8FC20DE33}" type="datetime1">
              <a:rPr lang="en-US" smtClean="0"/>
              <a:t>9/30/2025</a:t>
            </a:fld>
            <a:endParaRPr lang="en-US"/>
          </a:p>
        </p:txBody>
      </p:sp>
      <p:sp>
        <p:nvSpPr>
          <p:cNvPr id="6" name="Footer Placeholder 5"/>
          <p:cNvSpPr>
            <a:spLocks noGrp="1"/>
          </p:cNvSpPr>
          <p:nvPr>
            <p:ph type="ftr" sz="quarter" idx="11"/>
          </p:nvPr>
        </p:nvSpPr>
        <p:spPr/>
        <p:txBody>
          <a:bodyPr/>
          <a:lstStyle/>
          <a:p>
            <a:r>
              <a:rPr lang="en-US"/>
              <a:t>Delaware Department of Justice 10/20/16</a:t>
            </a:r>
          </a:p>
        </p:txBody>
      </p:sp>
      <p:sp>
        <p:nvSpPr>
          <p:cNvPr id="7" name="Slide Number Placeholder 6"/>
          <p:cNvSpPr>
            <a:spLocks noGrp="1"/>
          </p:cNvSpPr>
          <p:nvPr>
            <p:ph type="sldNum" sz="quarter" idx="12"/>
          </p:nvPr>
        </p:nvSpPr>
        <p:spPr/>
        <p:txBody>
          <a:bodyPr/>
          <a:lstStyle/>
          <a:p>
            <a:fld id="{18122B04-48E9-492C-9C9E-152011E779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B6B3F-2C28-4CE0-A932-8079D7A534FD}" type="datetime1">
              <a:rPr lang="en-US" smtClean="0"/>
              <a:t>9/30/2025</a:t>
            </a:fld>
            <a:endParaRPr lang="en-US"/>
          </a:p>
        </p:txBody>
      </p:sp>
      <p:sp>
        <p:nvSpPr>
          <p:cNvPr id="6" name="Footer Placeholder 5"/>
          <p:cNvSpPr>
            <a:spLocks noGrp="1"/>
          </p:cNvSpPr>
          <p:nvPr>
            <p:ph type="ftr" sz="quarter" idx="11"/>
          </p:nvPr>
        </p:nvSpPr>
        <p:spPr/>
        <p:txBody>
          <a:bodyPr/>
          <a:lstStyle/>
          <a:p>
            <a:r>
              <a:rPr lang="en-US"/>
              <a:t>Delaware Department of Justice 10/20/16</a:t>
            </a:r>
          </a:p>
        </p:txBody>
      </p:sp>
      <p:sp>
        <p:nvSpPr>
          <p:cNvPr id="7" name="Slide Number Placeholder 6"/>
          <p:cNvSpPr>
            <a:spLocks noGrp="1"/>
          </p:cNvSpPr>
          <p:nvPr>
            <p:ph type="sldNum" sz="quarter" idx="12"/>
          </p:nvPr>
        </p:nvSpPr>
        <p:spPr/>
        <p:txBody>
          <a:bodyPr/>
          <a:lstStyle/>
          <a:p>
            <a:fld id="{18122B04-48E9-492C-9C9E-152011E779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3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2A2E8-FB7E-4983-B480-401507015E53}" type="datetime1">
              <a:rPr lang="en-US" smtClean="0"/>
              <a:t>9/30/2025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Delaware Department of Justice 10/20/16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22B04-48E9-492C-9C9E-152011E779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88096DD-E445-4146-998B-77EA9B4C8A28}" type="datetime1">
              <a:rPr lang="en-US" smtClean="0"/>
              <a:t>9/30/2025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Delaware Department of Justice 10/20/16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laware.gov/foia-coordinato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ttorneygeneral.delaware.gov/wp-content/uploads/sites/50/2023/05/DDOJ-Rules-of-Procedure-for-FOIA-Petitions-and-Determinations-FINA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ttorneygeneral.delaware.gov/opinio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92682"/>
            <a:ext cx="8305800" cy="1470025"/>
          </a:xfrm>
        </p:spPr>
        <p:txBody>
          <a:bodyPr/>
          <a:lstStyle/>
          <a:p>
            <a:r>
              <a:rPr lang="en-US" b="1">
                <a:solidFill>
                  <a:schemeClr val="tx2"/>
                </a:solidFill>
              </a:rPr>
              <a:t>FREEDOM</a:t>
            </a:r>
            <a:r>
              <a:rPr lang="en-US" b="1">
                <a:solidFill>
                  <a:schemeClr val="accent1">
                    <a:lumMod val="75000"/>
                  </a:schemeClr>
                </a:solidFill>
              </a:rPr>
              <a:t> OF INFORMATION ACT</a:t>
            </a:r>
          </a:p>
        </p:txBody>
      </p:sp>
      <p:sp>
        <p:nvSpPr>
          <p:cNvPr id="3" name="Subtitle 2"/>
          <p:cNvSpPr>
            <a:spLocks noGrp="1"/>
          </p:cNvSpPr>
          <p:nvPr>
            <p:ph type="subTitle" idx="1"/>
          </p:nvPr>
        </p:nvSpPr>
        <p:spPr>
          <a:xfrm>
            <a:off x="1409700" y="4572000"/>
            <a:ext cx="6400800" cy="1752600"/>
          </a:xfrm>
        </p:spPr>
        <p:txBody>
          <a:bodyPr vert="horz" lIns="91440" tIns="45720" rIns="91440" bIns="45720" rtlCol="0" anchor="t">
            <a:normAutofit/>
          </a:bodyPr>
          <a:lstStyle/>
          <a:p>
            <a:r>
              <a:rPr lang="en-US">
                <a:solidFill>
                  <a:schemeClr val="tx2"/>
                </a:solidFill>
              </a:rPr>
              <a:t>ALSO KNOWN AS FOIA</a:t>
            </a:r>
            <a:endParaRPr lang="en-US">
              <a:solidFill>
                <a:schemeClr val="tx2"/>
              </a:solidFill>
              <a:cs typeface="Calibri"/>
            </a:endParaRPr>
          </a:p>
          <a:p>
            <a:r>
              <a:rPr lang="en-US">
                <a:solidFill>
                  <a:schemeClr val="tx2"/>
                </a:solidFill>
              </a:rPr>
              <a:t>29 </a:t>
            </a:r>
            <a:r>
              <a:rPr lang="en-US" i="1">
                <a:solidFill>
                  <a:schemeClr val="tx2"/>
                </a:solidFill>
              </a:rPr>
              <a:t>Del. C. </a:t>
            </a:r>
            <a:r>
              <a:rPr lang="en-US">
                <a:solidFill>
                  <a:schemeClr val="tx2"/>
                </a:solidFill>
              </a:rPr>
              <a:t>§§ 10001-10008</a:t>
            </a:r>
            <a:endParaRPr lang="en-US">
              <a:solidFill>
                <a:schemeClr val="tx2"/>
              </a:solidFill>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25" y="419100"/>
            <a:ext cx="5695950" cy="32031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FOIA Coordinators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a:solidFill>
                  <a:schemeClr val="tx2"/>
                </a:solidFill>
              </a:rPr>
              <a:t>All public bodies must designate a FOIA Coordinator and:</a:t>
            </a:r>
            <a:endParaRPr lang="en-US">
              <a:solidFill>
                <a:schemeClr val="tx2"/>
              </a:solidFill>
              <a:cs typeface="Calibri"/>
            </a:endParaRPr>
          </a:p>
          <a:p>
            <a:pPr lvl="1"/>
            <a:r>
              <a:rPr lang="en-US">
                <a:solidFill>
                  <a:schemeClr val="tx2"/>
                </a:solidFill>
              </a:rPr>
              <a:t>Provide the Department of Justice the FOIA Coordinator’s name and contact information</a:t>
            </a:r>
            <a:endParaRPr lang="en-US">
              <a:solidFill>
                <a:schemeClr val="tx2"/>
              </a:solidFill>
              <a:cs typeface="Calibri"/>
            </a:endParaRPr>
          </a:p>
          <a:p>
            <a:pPr lvl="2"/>
            <a:r>
              <a:rPr lang="en-US">
                <a:solidFill>
                  <a:schemeClr val="tx2"/>
                </a:solidFill>
              </a:rPr>
              <a:t>OpenGovernment@delaware.gov</a:t>
            </a:r>
            <a:endParaRPr lang="en-US">
              <a:solidFill>
                <a:schemeClr val="tx2"/>
              </a:solidFill>
              <a:cs typeface="Calibri"/>
            </a:endParaRPr>
          </a:p>
          <a:p>
            <a:pPr lvl="1"/>
            <a:r>
              <a:rPr lang="en-US">
                <a:solidFill>
                  <a:schemeClr val="tx2"/>
                </a:solidFill>
              </a:rPr>
              <a:t>Identify the FOIA Coordinator on the public body’s website</a:t>
            </a:r>
            <a:endParaRPr lang="en-US">
              <a:solidFill>
                <a:schemeClr val="tx2"/>
              </a:solidFill>
              <a:cs typeface="Calibri"/>
            </a:endParaRPr>
          </a:p>
          <a:p>
            <a:pPr lvl="1"/>
            <a:r>
              <a:rPr lang="en-US">
                <a:solidFill>
                  <a:schemeClr val="tx2"/>
                </a:solidFill>
                <a:cs typeface="Calibri"/>
              </a:rPr>
              <a:t>State of Delaware FOIA Coordinators: </a:t>
            </a:r>
            <a:r>
              <a:rPr lang="en-US" sz="3200">
                <a:solidFill>
                  <a:schemeClr val="tx2"/>
                </a:solidFill>
                <a:cs typeface="Calibri"/>
              </a:rPr>
              <a:t> </a:t>
            </a:r>
            <a:r>
              <a:rPr lang="en-US" sz="2600">
                <a:solidFill>
                  <a:schemeClr val="tx2"/>
                </a:solidFill>
                <a:cs typeface="Calibri"/>
                <a:hlinkClick r:id="rId3">
                  <a:extLst>
                    <a:ext uri="{A12FA001-AC4F-418D-AE19-62706E023703}">
                      <ahyp:hlinkClr xmlns:ahyp="http://schemas.microsoft.com/office/drawing/2018/hyperlinkcolor" val="tx"/>
                    </a:ext>
                  </a:extLst>
                </a:hlinkClick>
              </a:rPr>
              <a:t>https://delaware.gov/foia-coordinators/</a:t>
            </a:r>
            <a:endParaRPr lang="en-US" sz="2600">
              <a:solidFill>
                <a:schemeClr val="tx2"/>
              </a:solidFill>
              <a:cs typeface="Calibri"/>
            </a:endParaRPr>
          </a:p>
          <a:p>
            <a:pPr lvl="1"/>
            <a:r>
              <a:rPr lang="en-US">
                <a:solidFill>
                  <a:schemeClr val="tx2"/>
                </a:solidFill>
              </a:rPr>
              <a:t>Inform the Department of Justice </a:t>
            </a:r>
            <a:r>
              <a:rPr lang="en-US" u="sng">
                <a:solidFill>
                  <a:schemeClr val="tx2"/>
                </a:solidFill>
              </a:rPr>
              <a:t>and</a:t>
            </a:r>
            <a:r>
              <a:rPr lang="en-US">
                <a:solidFill>
                  <a:schemeClr val="tx2"/>
                </a:solidFill>
              </a:rPr>
              <a:t> update the website within 20 working days of any change</a:t>
            </a:r>
            <a:endParaRPr lang="en-US">
              <a:solidFill>
                <a:schemeClr val="tx2"/>
              </a:solidFill>
              <a:cs typeface="Calibri"/>
            </a:endParaRPr>
          </a:p>
          <a:p>
            <a:pPr marL="457200" lvl="1" indent="0">
              <a:buNone/>
            </a:pPr>
            <a:r>
              <a:rPr lang="en-US">
                <a:solidFill>
                  <a:schemeClr val="tx2"/>
                </a:solidFill>
              </a:rPr>
              <a:t>					29 </a:t>
            </a:r>
            <a:r>
              <a:rPr lang="en-US" i="1">
                <a:solidFill>
                  <a:schemeClr val="tx2"/>
                </a:solidFill>
              </a:rPr>
              <a:t>Del. C. </a:t>
            </a:r>
            <a:r>
              <a:rPr lang="en-US">
                <a:solidFill>
                  <a:schemeClr val="tx2"/>
                </a:solidFill>
              </a:rPr>
              <a:t>§ 10003(g)(1</a:t>
            </a:r>
            <a:r>
              <a:rPr lang="en-US">
                <a:solidFill>
                  <a:schemeClr val="accent1">
                    <a:lumMod val="75000"/>
                  </a:schemeClr>
                </a:solidFill>
              </a:rPr>
              <a:t>)</a:t>
            </a:r>
          </a:p>
        </p:txBody>
      </p:sp>
      <p:sp>
        <p:nvSpPr>
          <p:cNvPr id="4" name="Slide Number Placeholder 3"/>
          <p:cNvSpPr>
            <a:spLocks noGrp="1"/>
          </p:cNvSpPr>
          <p:nvPr>
            <p:ph type="sldNum" sz="quarter" idx="12"/>
          </p:nvPr>
        </p:nvSpPr>
        <p:spPr/>
        <p:txBody>
          <a:bodyPr/>
          <a:lstStyle/>
          <a:p>
            <a:fld id="{18122B04-48E9-492C-9C9E-152011E77947}"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59C1-9F8C-0BFA-844E-26B85DC1104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74AEF69-51EA-130E-9BFE-4B1129EF270A}"/>
              </a:ext>
            </a:extLst>
          </p:cNvPr>
          <p:cNvPicPr>
            <a:picLocks noGrp="1" noChangeAspect="1"/>
          </p:cNvPicPr>
          <p:nvPr>
            <p:ph idx="1"/>
          </p:nvPr>
        </p:nvPicPr>
        <p:blipFill>
          <a:blip r:embed="rId2"/>
          <a:stretch>
            <a:fillRect/>
          </a:stretch>
        </p:blipFill>
        <p:spPr>
          <a:xfrm>
            <a:off x="949658" y="692650"/>
            <a:ext cx="7244684" cy="5433513"/>
          </a:xfrm>
        </p:spPr>
      </p:pic>
      <p:sp>
        <p:nvSpPr>
          <p:cNvPr id="4" name="Slide Number Placeholder 3">
            <a:extLst>
              <a:ext uri="{FF2B5EF4-FFF2-40B4-BE49-F238E27FC236}">
                <a16:creationId xmlns:a16="http://schemas.microsoft.com/office/drawing/2014/main" id="{D4C5E0B2-1505-775D-1B82-51AC22B12D2A}"/>
              </a:ext>
            </a:extLst>
          </p:cNvPr>
          <p:cNvSpPr>
            <a:spLocks noGrp="1"/>
          </p:cNvSpPr>
          <p:nvPr>
            <p:ph type="sldNum" sz="quarter" idx="12"/>
          </p:nvPr>
        </p:nvSpPr>
        <p:spPr/>
        <p:txBody>
          <a:bodyPr/>
          <a:lstStyle/>
          <a:p>
            <a:fld id="{18122B04-48E9-492C-9C9E-152011E77947}" type="slidenum">
              <a:rPr lang="en-US" smtClean="0"/>
              <a:pPr/>
              <a:t>11</a:t>
            </a:fld>
            <a:endParaRPr lang="en-US"/>
          </a:p>
        </p:txBody>
      </p:sp>
    </p:spTree>
    <p:extLst>
      <p:ext uri="{BB962C8B-B14F-4D97-AF65-F5344CB8AC3E}">
        <p14:creationId xmlns:p14="http://schemas.microsoft.com/office/powerpoint/2010/main" val="288638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FOIA Coordinators</a:t>
            </a:r>
          </a:p>
        </p:txBody>
      </p:sp>
      <p:sp>
        <p:nvSpPr>
          <p:cNvPr id="3" name="Content Placeholder 2"/>
          <p:cNvSpPr>
            <a:spLocks noGrp="1"/>
          </p:cNvSpPr>
          <p:nvPr>
            <p:ph idx="1"/>
          </p:nvPr>
        </p:nvSpPr>
        <p:spPr/>
        <p:txBody>
          <a:bodyPr>
            <a:normAutofit fontScale="92500"/>
          </a:bodyPr>
          <a:lstStyle/>
          <a:p>
            <a:r>
              <a:rPr lang="en-US">
                <a:solidFill>
                  <a:schemeClr val="accent1">
                    <a:lumMod val="75000"/>
                  </a:schemeClr>
                </a:solidFill>
              </a:rPr>
              <a:t>Responsible for coordinating and processing FOIA requests</a:t>
            </a:r>
          </a:p>
          <a:p>
            <a:r>
              <a:rPr lang="en-US">
                <a:solidFill>
                  <a:schemeClr val="accent1">
                    <a:lumMod val="75000"/>
                  </a:schemeClr>
                </a:solidFill>
              </a:rPr>
              <a:t>Required to:</a:t>
            </a:r>
          </a:p>
          <a:p>
            <a:pPr lvl="1"/>
            <a:r>
              <a:rPr lang="en-US">
                <a:solidFill>
                  <a:schemeClr val="accent1">
                    <a:lumMod val="75000"/>
                  </a:schemeClr>
                </a:solidFill>
              </a:rPr>
              <a:t>Coordinate public body’s responses to FOIA requests</a:t>
            </a:r>
          </a:p>
          <a:p>
            <a:pPr lvl="1"/>
            <a:r>
              <a:rPr lang="en-US">
                <a:solidFill>
                  <a:schemeClr val="accent1">
                    <a:lumMod val="75000"/>
                  </a:schemeClr>
                </a:solidFill>
              </a:rPr>
              <a:t>Assist requesting party in identifying records sought</a:t>
            </a:r>
          </a:p>
          <a:p>
            <a:pPr lvl="1"/>
            <a:r>
              <a:rPr lang="en-US">
                <a:solidFill>
                  <a:schemeClr val="accent1">
                    <a:lumMod val="75000"/>
                  </a:schemeClr>
                </a:solidFill>
              </a:rPr>
              <a:t>Assist public body in locating &amp; providing records</a:t>
            </a:r>
          </a:p>
          <a:p>
            <a:pPr lvl="1"/>
            <a:r>
              <a:rPr lang="en-US">
                <a:solidFill>
                  <a:schemeClr val="accent1">
                    <a:lumMod val="75000"/>
                  </a:schemeClr>
                </a:solidFill>
              </a:rPr>
              <a:t>Work to foster cooperation with requesting party</a:t>
            </a:r>
          </a:p>
          <a:p>
            <a:pPr lvl="1"/>
            <a:r>
              <a:rPr lang="en-US">
                <a:solidFill>
                  <a:schemeClr val="accent1">
                    <a:lumMod val="75000"/>
                  </a:schemeClr>
                </a:solidFill>
              </a:rPr>
              <a:t>Maintain a document that tracks all FOIA requests</a:t>
            </a:r>
          </a:p>
        </p:txBody>
      </p:sp>
      <p:sp>
        <p:nvSpPr>
          <p:cNvPr id="4" name="Slide Number Placeholder 3"/>
          <p:cNvSpPr>
            <a:spLocks noGrp="1"/>
          </p:cNvSpPr>
          <p:nvPr>
            <p:ph type="sldNum" sz="quarter" idx="12"/>
          </p:nvPr>
        </p:nvSpPr>
        <p:spPr/>
        <p:txBody>
          <a:bodyPr/>
          <a:lstStyle/>
          <a:p>
            <a:fld id="{18122B04-48E9-492C-9C9E-152011E77947}"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FOIA tracking sheet must include:</a:t>
            </a:r>
          </a:p>
        </p:txBody>
      </p:sp>
      <p:sp>
        <p:nvSpPr>
          <p:cNvPr id="3" name="Content Placeholder 2"/>
          <p:cNvSpPr>
            <a:spLocks noGrp="1"/>
          </p:cNvSpPr>
          <p:nvPr>
            <p:ph idx="1"/>
          </p:nvPr>
        </p:nvSpPr>
        <p:spPr>
          <a:xfrm>
            <a:off x="457200" y="1371600"/>
            <a:ext cx="8229600" cy="4754563"/>
          </a:xfrm>
        </p:spPr>
        <p:txBody>
          <a:bodyPr>
            <a:normAutofit lnSpcReduction="10000"/>
          </a:bodyPr>
          <a:lstStyle/>
          <a:p>
            <a:pPr lvl="2"/>
            <a:r>
              <a:rPr lang="en-US">
                <a:solidFill>
                  <a:schemeClr val="accent1">
                    <a:lumMod val="75000"/>
                  </a:schemeClr>
                </a:solidFill>
              </a:rPr>
              <a:t>Requesting party’s contact information</a:t>
            </a:r>
          </a:p>
          <a:p>
            <a:pPr lvl="2"/>
            <a:r>
              <a:rPr lang="en-US">
                <a:solidFill>
                  <a:schemeClr val="accent1">
                    <a:lumMod val="75000"/>
                  </a:schemeClr>
                </a:solidFill>
              </a:rPr>
              <a:t>Date public body received FOIA request</a:t>
            </a:r>
          </a:p>
          <a:p>
            <a:pPr lvl="2"/>
            <a:r>
              <a:rPr lang="en-US">
                <a:solidFill>
                  <a:schemeClr val="accent1">
                    <a:lumMod val="75000"/>
                  </a:schemeClr>
                </a:solidFill>
              </a:rPr>
              <a:t>Public body’s response deadline</a:t>
            </a:r>
          </a:p>
          <a:p>
            <a:pPr lvl="2"/>
            <a:r>
              <a:rPr lang="en-US">
                <a:solidFill>
                  <a:schemeClr val="accent1">
                    <a:lumMod val="75000"/>
                  </a:schemeClr>
                </a:solidFill>
              </a:rPr>
              <a:t>Date of public body’s response (including the reasons for an extension)</a:t>
            </a:r>
          </a:p>
          <a:p>
            <a:pPr lvl="2"/>
            <a:r>
              <a:rPr lang="en-US">
                <a:solidFill>
                  <a:schemeClr val="accent1">
                    <a:lumMod val="75000"/>
                  </a:schemeClr>
                </a:solidFill>
              </a:rPr>
              <a:t>Names, contact information &amp; dates of correspondence of those contacted in connection with a FOIA request</a:t>
            </a:r>
          </a:p>
          <a:p>
            <a:pPr lvl="2"/>
            <a:r>
              <a:rPr lang="en-US">
                <a:solidFill>
                  <a:schemeClr val="accent1">
                    <a:lumMod val="75000"/>
                  </a:schemeClr>
                </a:solidFill>
              </a:rPr>
              <a:t>Dates of review of documents responsive to request</a:t>
            </a:r>
          </a:p>
          <a:p>
            <a:pPr lvl="2"/>
            <a:r>
              <a:rPr lang="en-US">
                <a:solidFill>
                  <a:schemeClr val="accent1">
                    <a:lumMod val="75000"/>
                  </a:schemeClr>
                </a:solidFill>
              </a:rPr>
              <a:t>Names of individuals who conducted review</a:t>
            </a:r>
          </a:p>
          <a:p>
            <a:pPr lvl="2"/>
            <a:r>
              <a:rPr lang="en-US">
                <a:solidFill>
                  <a:schemeClr val="accent1">
                    <a:lumMod val="75000"/>
                  </a:schemeClr>
                </a:solidFill>
              </a:rPr>
              <a:t>Whether documents were produced </a:t>
            </a:r>
          </a:p>
          <a:p>
            <a:pPr lvl="2"/>
            <a:r>
              <a:rPr lang="en-US">
                <a:solidFill>
                  <a:schemeClr val="accent1">
                    <a:lumMod val="75000"/>
                  </a:schemeClr>
                </a:solidFill>
              </a:rPr>
              <a:t>Amount of administrative &amp; copying fees assessed</a:t>
            </a:r>
          </a:p>
          <a:p>
            <a:pPr lvl="2"/>
            <a:r>
              <a:rPr lang="en-US">
                <a:solidFill>
                  <a:schemeClr val="accent1">
                    <a:lumMod val="75000"/>
                  </a:schemeClr>
                </a:solidFill>
              </a:rPr>
              <a:t>Date of final disposition of FOIA request</a:t>
            </a:r>
          </a:p>
        </p:txBody>
      </p:sp>
      <p:sp>
        <p:nvSpPr>
          <p:cNvPr id="4" name="Slide Number Placeholder 3"/>
          <p:cNvSpPr>
            <a:spLocks noGrp="1"/>
          </p:cNvSpPr>
          <p:nvPr>
            <p:ph type="sldNum" sz="quarter" idx="12"/>
          </p:nvPr>
        </p:nvSpPr>
        <p:spPr/>
        <p:txBody>
          <a:bodyPr/>
          <a:lstStyle/>
          <a:p>
            <a:fld id="{18122B04-48E9-492C-9C9E-152011E7794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chemeClr val="accent1">
                    <a:lumMod val="75000"/>
                  </a:schemeClr>
                </a:solidFill>
              </a:rPr>
              <a:t>Statute Provides Policies Governing:</a:t>
            </a:r>
          </a:p>
        </p:txBody>
      </p:sp>
      <p:sp>
        <p:nvSpPr>
          <p:cNvPr id="3" name="Content Placeholder 2"/>
          <p:cNvSpPr>
            <a:spLocks noGrp="1"/>
          </p:cNvSpPr>
          <p:nvPr>
            <p:ph idx="1"/>
          </p:nvPr>
        </p:nvSpPr>
        <p:spPr>
          <a:xfrm>
            <a:off x="457200" y="1676400"/>
            <a:ext cx="8229600" cy="4449763"/>
          </a:xfrm>
        </p:spPr>
        <p:txBody>
          <a:bodyPr>
            <a:normAutofit/>
          </a:bodyPr>
          <a:lstStyle/>
          <a:p>
            <a:r>
              <a:rPr lang="en-US">
                <a:solidFill>
                  <a:schemeClr val="accent1">
                    <a:lumMod val="75000"/>
                  </a:schemeClr>
                </a:solidFill>
              </a:rPr>
              <a:t>Form of FOIA requests  (in person, by U.S. mail, fax, or online)</a:t>
            </a:r>
          </a:p>
          <a:p>
            <a:r>
              <a:rPr lang="en-US">
                <a:solidFill>
                  <a:schemeClr val="accent1">
                    <a:lumMod val="75000"/>
                  </a:schemeClr>
                </a:solidFill>
              </a:rPr>
              <a:t>Roles and duties of FOIA Coordinator</a:t>
            </a:r>
          </a:p>
          <a:p>
            <a:r>
              <a:rPr lang="en-US">
                <a:solidFill>
                  <a:schemeClr val="accent1">
                    <a:lumMod val="75000"/>
                  </a:schemeClr>
                </a:solidFill>
              </a:rPr>
              <a:t>How a public body should respond to:</a:t>
            </a:r>
          </a:p>
          <a:p>
            <a:pPr lvl="1"/>
            <a:r>
              <a:rPr lang="en-US">
                <a:solidFill>
                  <a:schemeClr val="accent1">
                    <a:lumMod val="75000"/>
                  </a:schemeClr>
                </a:solidFill>
              </a:rPr>
              <a:t>a FOIA request generally</a:t>
            </a:r>
          </a:p>
          <a:p>
            <a:pPr lvl="1"/>
            <a:r>
              <a:rPr lang="en-US">
                <a:solidFill>
                  <a:schemeClr val="accent1">
                    <a:lumMod val="75000"/>
                  </a:schemeClr>
                </a:solidFill>
              </a:rPr>
              <a:t>a FOIA request for emails</a:t>
            </a:r>
          </a:p>
          <a:p>
            <a:pPr lvl="1"/>
            <a:r>
              <a:rPr lang="en-US">
                <a:solidFill>
                  <a:schemeClr val="accent1">
                    <a:lumMod val="75000"/>
                  </a:schemeClr>
                </a:solidFill>
              </a:rPr>
              <a:t>a FOIA request for non-custodial records</a:t>
            </a:r>
          </a:p>
          <a:p>
            <a:endParaRPr lang="en-US"/>
          </a:p>
          <a:p>
            <a:endParaRPr lang="en-US"/>
          </a:p>
        </p:txBody>
      </p:sp>
      <p:sp>
        <p:nvSpPr>
          <p:cNvPr id="4" name="Slide Number Placeholder 3"/>
          <p:cNvSpPr>
            <a:spLocks noGrp="1"/>
          </p:cNvSpPr>
          <p:nvPr>
            <p:ph type="sldNum" sz="quarter" idx="12"/>
          </p:nvPr>
        </p:nvSpPr>
        <p:spPr/>
        <p:txBody>
          <a:bodyPr/>
          <a:lstStyle/>
          <a:p>
            <a:fld id="{18122B04-48E9-492C-9C9E-152011E7794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solidFill>
                  <a:schemeClr val="accent1">
                    <a:lumMod val="75000"/>
                  </a:schemeClr>
                </a:solidFill>
              </a:rPr>
              <a:t>Statute Provides Policies Governing:</a:t>
            </a:r>
          </a:p>
        </p:txBody>
      </p:sp>
      <p:sp>
        <p:nvSpPr>
          <p:cNvPr id="3" name="Content Placeholder 2"/>
          <p:cNvSpPr>
            <a:spLocks noGrp="1"/>
          </p:cNvSpPr>
          <p:nvPr>
            <p:ph idx="1"/>
          </p:nvPr>
        </p:nvSpPr>
        <p:spPr/>
        <p:txBody>
          <a:bodyPr/>
          <a:lstStyle/>
          <a:p>
            <a:r>
              <a:rPr lang="en-US">
                <a:solidFill>
                  <a:schemeClr val="accent1">
                    <a:lumMod val="75000"/>
                  </a:schemeClr>
                </a:solidFill>
              </a:rPr>
              <a:t>How a public body should review records to identify exemptions from the definition of “public record” </a:t>
            </a:r>
          </a:p>
          <a:p>
            <a:r>
              <a:rPr lang="en-US">
                <a:solidFill>
                  <a:schemeClr val="accent1">
                    <a:lumMod val="75000"/>
                  </a:schemeClr>
                </a:solidFill>
              </a:rPr>
              <a:t>Access that must be provided for review of public records </a:t>
            </a:r>
          </a:p>
          <a:p>
            <a:r>
              <a:rPr lang="en-US">
                <a:solidFill>
                  <a:schemeClr val="accent1">
                    <a:lumMod val="75000"/>
                  </a:schemeClr>
                </a:solidFill>
              </a:rPr>
              <a:t>Fees applicable to searching, copying &amp; producing records</a:t>
            </a:r>
          </a:p>
          <a:p>
            <a:endParaRPr lang="en-US"/>
          </a:p>
        </p:txBody>
      </p:sp>
      <p:sp>
        <p:nvSpPr>
          <p:cNvPr id="4" name="Slide Number Placeholder 3"/>
          <p:cNvSpPr>
            <a:spLocks noGrp="1"/>
          </p:cNvSpPr>
          <p:nvPr>
            <p:ph type="sldNum" sz="quarter" idx="12"/>
          </p:nvPr>
        </p:nvSpPr>
        <p:spPr/>
        <p:txBody>
          <a:bodyPr/>
          <a:lstStyle/>
          <a:p>
            <a:fld id="{18122B04-48E9-492C-9C9E-152011E7794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3940-6919-E8D0-AB96-DBCDA0CC2D4D}"/>
              </a:ext>
            </a:extLst>
          </p:cNvPr>
          <p:cNvSpPr>
            <a:spLocks noGrp="1"/>
          </p:cNvSpPr>
          <p:nvPr>
            <p:ph type="title"/>
          </p:nvPr>
        </p:nvSpPr>
        <p:spPr/>
        <p:txBody>
          <a:bodyPr/>
          <a:lstStyle/>
          <a:p>
            <a:r>
              <a:rPr lang="en-US" b="1" dirty="0">
                <a:solidFill>
                  <a:schemeClr val="tx2"/>
                </a:solidFill>
                <a:cs typeface="Calibri"/>
              </a:rPr>
              <a:t>FOIA Petitions</a:t>
            </a:r>
            <a:endParaRPr lang="en-US" b="1" dirty="0">
              <a:solidFill>
                <a:schemeClr val="tx2"/>
              </a:solidFill>
            </a:endParaRPr>
          </a:p>
        </p:txBody>
      </p:sp>
      <p:sp>
        <p:nvSpPr>
          <p:cNvPr id="3" name="Content Placeholder 2">
            <a:extLst>
              <a:ext uri="{FF2B5EF4-FFF2-40B4-BE49-F238E27FC236}">
                <a16:creationId xmlns:a16="http://schemas.microsoft.com/office/drawing/2014/main" id="{90B93662-5C31-7FF5-F41E-FB5B0DADB949}"/>
              </a:ext>
            </a:extLst>
          </p:cNvPr>
          <p:cNvSpPr>
            <a:spLocks noGrp="1"/>
          </p:cNvSpPr>
          <p:nvPr>
            <p:ph idx="1"/>
          </p:nvPr>
        </p:nvSpPr>
        <p:spPr/>
        <p:txBody>
          <a:bodyPr vert="horz" lIns="68580" tIns="34290" rIns="68580" bIns="34290" rtlCol="0" anchor="t">
            <a:normAutofit/>
          </a:bodyPr>
          <a:lstStyle/>
          <a:p>
            <a:pPr marL="0" indent="0" algn="ctr">
              <a:buNone/>
            </a:pPr>
            <a:endParaRPr lang="en-US" sz="3600" b="1" dirty="0">
              <a:solidFill>
                <a:schemeClr val="tx2"/>
              </a:solidFill>
              <a:cs typeface="Calibri"/>
            </a:endParaRPr>
          </a:p>
          <a:p>
            <a:pPr marL="0" indent="0" algn="ctr">
              <a:buNone/>
            </a:pPr>
            <a:r>
              <a:rPr lang="en-US" sz="3600" b="1" dirty="0">
                <a:solidFill>
                  <a:schemeClr val="tx2"/>
                </a:solidFill>
                <a:cs typeface="Calibri"/>
              </a:rPr>
              <a:t>Presented by:</a:t>
            </a:r>
            <a:endParaRPr lang="en-US" sz="3600" dirty="0">
              <a:cs typeface="Calibri"/>
            </a:endParaRPr>
          </a:p>
          <a:p>
            <a:pPr marL="0" indent="0" algn="ctr">
              <a:buNone/>
            </a:pPr>
            <a:r>
              <a:rPr lang="en-US" sz="3600" b="1" dirty="0">
                <a:solidFill>
                  <a:schemeClr val="tx2"/>
                </a:solidFill>
                <a:cs typeface="Calibri"/>
              </a:rPr>
              <a:t>Deputy Attorney General</a:t>
            </a:r>
            <a:endParaRPr lang="en-US" sz="3600" dirty="0">
              <a:cs typeface="Calibri"/>
            </a:endParaRPr>
          </a:p>
          <a:p>
            <a:pPr marL="0" indent="0" algn="ctr">
              <a:buNone/>
            </a:pPr>
            <a:r>
              <a:rPr lang="en-US" sz="3600" b="1" dirty="0">
                <a:solidFill>
                  <a:schemeClr val="tx2"/>
                </a:solidFill>
                <a:cs typeface="Calibri"/>
              </a:rPr>
              <a:t>Dorey Cole</a:t>
            </a:r>
            <a:endParaRPr lang="en-US" sz="3600" dirty="0">
              <a:solidFill>
                <a:schemeClr val="tx2"/>
              </a:solidFill>
              <a:cs typeface="Calibri"/>
            </a:endParaRPr>
          </a:p>
        </p:txBody>
      </p:sp>
      <p:sp>
        <p:nvSpPr>
          <p:cNvPr id="4" name="Slide Number Placeholder 3">
            <a:extLst>
              <a:ext uri="{FF2B5EF4-FFF2-40B4-BE49-F238E27FC236}">
                <a16:creationId xmlns:a16="http://schemas.microsoft.com/office/drawing/2014/main" id="{A4EF7F7F-03FC-111B-440B-4B9A6660D094}"/>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8634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F4FE-E012-E6DA-EDD9-E2A0DC8531C2}"/>
              </a:ext>
            </a:extLst>
          </p:cNvPr>
          <p:cNvSpPr>
            <a:spLocks noGrp="1"/>
          </p:cNvSpPr>
          <p:nvPr>
            <p:ph type="title"/>
          </p:nvPr>
        </p:nvSpPr>
        <p:spPr/>
        <p:txBody>
          <a:bodyPr/>
          <a:lstStyle/>
          <a:p>
            <a:r>
              <a:rPr lang="en-US" b="1" dirty="0">
                <a:solidFill>
                  <a:srgbClr val="1F497D"/>
                </a:solidFill>
                <a:cs typeface="Calibri"/>
              </a:rPr>
              <a:t>What is a Petition?</a:t>
            </a:r>
            <a:endParaRPr lang="en-US" dirty="0"/>
          </a:p>
        </p:txBody>
      </p:sp>
      <p:sp>
        <p:nvSpPr>
          <p:cNvPr id="4" name="Slide Number Placeholder 3">
            <a:extLst>
              <a:ext uri="{FF2B5EF4-FFF2-40B4-BE49-F238E27FC236}">
                <a16:creationId xmlns:a16="http://schemas.microsoft.com/office/drawing/2014/main" id="{BCBA2F91-4749-052B-18B6-7096C90C34D8}"/>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17</a:t>
            </a:fld>
            <a:endParaRPr lang="en-US" dirty="0">
              <a:solidFill>
                <a:prstClr val="black">
                  <a:tint val="75000"/>
                </a:prstClr>
              </a:solidFill>
              <a:latin typeface="Calibri"/>
            </a:endParaRPr>
          </a:p>
        </p:txBody>
      </p:sp>
      <p:sp>
        <p:nvSpPr>
          <p:cNvPr id="7" name="Content Placeholder 6">
            <a:extLst>
              <a:ext uri="{FF2B5EF4-FFF2-40B4-BE49-F238E27FC236}">
                <a16:creationId xmlns:a16="http://schemas.microsoft.com/office/drawing/2014/main" id="{6DEBEAE5-9938-EE2D-667E-17535EC9222D}"/>
              </a:ext>
            </a:extLst>
          </p:cNvPr>
          <p:cNvSpPr>
            <a:spLocks noGrp="1"/>
          </p:cNvSpPr>
          <p:nvPr>
            <p:ph idx="1"/>
          </p:nvPr>
        </p:nvSpPr>
        <p:spPr/>
        <p:txBody>
          <a:bodyPr vert="horz" lIns="68580" tIns="34290" rIns="68580" bIns="34290" rtlCol="0" anchor="t">
            <a:normAutofit/>
          </a:bodyPr>
          <a:lstStyle/>
          <a:p>
            <a:r>
              <a:rPr lang="en-US" dirty="0">
                <a:solidFill>
                  <a:srgbClr val="1F497D"/>
                </a:solidFill>
                <a:cs typeface="Calibri"/>
              </a:rPr>
              <a:t>Complaint filed with the Attorney General’s Office alleging FOIA was violated or about to be violated. 29 </a:t>
            </a:r>
            <a:r>
              <a:rPr lang="en-US" i="1" dirty="0">
                <a:solidFill>
                  <a:srgbClr val="1F497D"/>
                </a:solidFill>
                <a:cs typeface="Calibri"/>
              </a:rPr>
              <a:t>Del. C. </a:t>
            </a:r>
            <a:r>
              <a:rPr lang="en-US" dirty="0">
                <a:solidFill>
                  <a:srgbClr val="1F497D"/>
                </a:solidFill>
                <a:cs typeface="Calibri"/>
              </a:rPr>
              <a:t>§ 10005(e).</a:t>
            </a:r>
            <a:endParaRPr lang="en-US" dirty="0">
              <a:cs typeface="Calibri"/>
            </a:endParaRPr>
          </a:p>
          <a:p>
            <a:r>
              <a:rPr lang="en-US" dirty="0">
                <a:solidFill>
                  <a:srgbClr val="1F497D"/>
                </a:solidFill>
                <a:cs typeface="Calibri"/>
              </a:rPr>
              <a:t>Filed against any Delaware public body </a:t>
            </a:r>
            <a:endParaRPr lang="en-US" dirty="0"/>
          </a:p>
          <a:p>
            <a:endParaRPr lang="en-US" dirty="0">
              <a:solidFill>
                <a:srgbClr val="1F497D"/>
              </a:solidFill>
              <a:cs typeface="Calibri"/>
            </a:endParaRPr>
          </a:p>
          <a:p>
            <a:endParaRPr lang="en-US" dirty="0">
              <a:cs typeface="Calibri"/>
            </a:endParaRPr>
          </a:p>
        </p:txBody>
      </p:sp>
    </p:spTree>
    <p:extLst>
      <p:ext uri="{BB962C8B-B14F-4D97-AF65-F5344CB8AC3E}">
        <p14:creationId xmlns:p14="http://schemas.microsoft.com/office/powerpoint/2010/main" val="336483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66DF-C4F4-0AA5-CB6D-36D6D5ADF7B1}"/>
              </a:ext>
            </a:extLst>
          </p:cNvPr>
          <p:cNvSpPr>
            <a:spLocks noGrp="1"/>
          </p:cNvSpPr>
          <p:nvPr>
            <p:ph type="title"/>
          </p:nvPr>
        </p:nvSpPr>
        <p:spPr/>
        <p:txBody>
          <a:bodyPr>
            <a:normAutofit/>
          </a:bodyPr>
          <a:lstStyle/>
          <a:p>
            <a:r>
              <a:rPr lang="en-US" sz="3675" b="1" dirty="0">
                <a:solidFill>
                  <a:schemeClr val="tx2"/>
                </a:solidFill>
                <a:cs typeface="Calibri"/>
              </a:rPr>
              <a:t>Petitions to the Attorney General</a:t>
            </a:r>
            <a:endParaRPr lang="en-US" dirty="0"/>
          </a:p>
        </p:txBody>
      </p:sp>
      <p:sp>
        <p:nvSpPr>
          <p:cNvPr id="3" name="Content Placeholder 2">
            <a:extLst>
              <a:ext uri="{FF2B5EF4-FFF2-40B4-BE49-F238E27FC236}">
                <a16:creationId xmlns:a16="http://schemas.microsoft.com/office/drawing/2014/main" id="{A71E52A2-0F49-B448-B548-EB3294ED2A29}"/>
              </a:ext>
            </a:extLst>
          </p:cNvPr>
          <p:cNvSpPr>
            <a:spLocks noGrp="1"/>
          </p:cNvSpPr>
          <p:nvPr>
            <p:ph idx="1"/>
          </p:nvPr>
        </p:nvSpPr>
        <p:spPr/>
        <p:txBody>
          <a:bodyPr vert="horz" lIns="68580" tIns="34290" rIns="68580" bIns="34290" rtlCol="0" anchor="t">
            <a:normAutofit/>
          </a:bodyPr>
          <a:lstStyle/>
          <a:p>
            <a:pPr marL="0" indent="0" algn="ctr">
              <a:buNone/>
            </a:pPr>
            <a:r>
              <a:rPr lang="en-US" dirty="0">
                <a:solidFill>
                  <a:schemeClr val="tx2"/>
                </a:solidFill>
                <a:cs typeface="Calibri"/>
              </a:rPr>
              <a:t>Rules of Procedure:</a:t>
            </a:r>
          </a:p>
          <a:p>
            <a:pPr marL="0" indent="0" algn="ctr">
              <a:buNone/>
            </a:pPr>
            <a:r>
              <a:rPr lang="en-US" sz="2475" dirty="0">
                <a:cs typeface="Calibri"/>
                <a:hlinkClick r:id="rId2"/>
              </a:rPr>
              <a:t>https://attorneygeneral.delaware.gov/wp-content/uploads/sites/50/2023/05/DDOJ-Rules-of-Procedure-for-FOIA-Petitions-and-Determinations-FINAL.pdf</a:t>
            </a:r>
            <a:r>
              <a:rPr lang="en-US" sz="2475" dirty="0">
                <a:cs typeface="Calibri"/>
              </a:rPr>
              <a:t> </a:t>
            </a:r>
            <a:endParaRPr lang="en-US" dirty="0">
              <a:cs typeface="Calibri"/>
            </a:endParaRPr>
          </a:p>
          <a:p>
            <a:pPr marL="0" indent="0">
              <a:buNone/>
            </a:pPr>
            <a:endParaRPr lang="en-US" sz="2475" dirty="0">
              <a:solidFill>
                <a:schemeClr val="accent1">
                  <a:lumMod val="75000"/>
                </a:schemeClr>
              </a:solidFill>
              <a:cs typeface="Calibri"/>
            </a:endParaRPr>
          </a:p>
        </p:txBody>
      </p:sp>
      <p:sp>
        <p:nvSpPr>
          <p:cNvPr id="4" name="Slide Number Placeholder 3">
            <a:extLst>
              <a:ext uri="{FF2B5EF4-FFF2-40B4-BE49-F238E27FC236}">
                <a16:creationId xmlns:a16="http://schemas.microsoft.com/office/drawing/2014/main" id="{532C0726-4031-44B4-47AF-341E3A8036AE}"/>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18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3210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FC1A-03F1-FC1F-3840-F8E378279C22}"/>
              </a:ext>
            </a:extLst>
          </p:cNvPr>
          <p:cNvSpPr>
            <a:spLocks noGrp="1"/>
          </p:cNvSpPr>
          <p:nvPr>
            <p:ph type="title"/>
          </p:nvPr>
        </p:nvSpPr>
        <p:spPr/>
        <p:txBody>
          <a:bodyPr/>
          <a:lstStyle/>
          <a:p>
            <a:r>
              <a:rPr lang="en-US" b="1" dirty="0">
                <a:solidFill>
                  <a:srgbClr val="1F497D"/>
                </a:solidFill>
                <a:cs typeface="Calibri"/>
              </a:rPr>
              <a:t>Steps in the Petition Process</a:t>
            </a:r>
            <a:endParaRPr lang="en-US" dirty="0"/>
          </a:p>
        </p:txBody>
      </p:sp>
      <p:sp>
        <p:nvSpPr>
          <p:cNvPr id="3" name="Content Placeholder 2">
            <a:extLst>
              <a:ext uri="{FF2B5EF4-FFF2-40B4-BE49-F238E27FC236}">
                <a16:creationId xmlns:a16="http://schemas.microsoft.com/office/drawing/2014/main" id="{ED0D955D-A923-9AFD-3322-9C867A0CF4A7}"/>
              </a:ext>
            </a:extLst>
          </p:cNvPr>
          <p:cNvSpPr>
            <a:spLocks noGrp="1"/>
          </p:cNvSpPr>
          <p:nvPr>
            <p:ph idx="1"/>
          </p:nvPr>
        </p:nvSpPr>
        <p:spPr/>
        <p:txBody>
          <a:bodyPr vert="horz" lIns="68580" tIns="34290" rIns="68580" bIns="34290" rtlCol="0" anchor="t">
            <a:normAutofit/>
          </a:bodyPr>
          <a:lstStyle/>
          <a:p>
            <a:r>
              <a:rPr lang="en-US" sz="2800" dirty="0">
                <a:solidFill>
                  <a:srgbClr val="1F497D"/>
                </a:solidFill>
                <a:cs typeface="Calibri"/>
              </a:rPr>
              <a:t>Citizen files a petition with the DOJ FOIA Office</a:t>
            </a:r>
            <a:endParaRPr lang="en-US" sz="2800" dirty="0">
              <a:cs typeface="Calibri"/>
            </a:endParaRPr>
          </a:p>
          <a:p>
            <a:r>
              <a:rPr lang="en-US" sz="2800" dirty="0">
                <a:solidFill>
                  <a:srgbClr val="1F497D"/>
                </a:solidFill>
                <a:cs typeface="Calibri"/>
              </a:rPr>
              <a:t>FOIA Office reviews the petition </a:t>
            </a:r>
            <a:endParaRPr lang="en-US" sz="2800" dirty="0"/>
          </a:p>
          <a:p>
            <a:r>
              <a:rPr lang="en-US" sz="2800" dirty="0">
                <a:solidFill>
                  <a:srgbClr val="1F497D"/>
                </a:solidFill>
                <a:cs typeface="Calibri"/>
              </a:rPr>
              <a:t>In most situations, FOIA Office sends a letter to the public body notifying of the petition and providing </a:t>
            </a:r>
            <a:r>
              <a:rPr lang="en-US" sz="2800" u="sng" dirty="0">
                <a:solidFill>
                  <a:srgbClr val="1F497D"/>
                </a:solidFill>
                <a:cs typeface="Calibri"/>
              </a:rPr>
              <a:t>six business days</a:t>
            </a:r>
            <a:r>
              <a:rPr lang="en-US" sz="2800" dirty="0">
                <a:solidFill>
                  <a:srgbClr val="1F497D"/>
                </a:solidFill>
                <a:cs typeface="Calibri"/>
              </a:rPr>
              <a:t> to respond  </a:t>
            </a:r>
          </a:p>
          <a:p>
            <a:r>
              <a:rPr lang="en-US" sz="2800" dirty="0">
                <a:solidFill>
                  <a:schemeClr val="tx2"/>
                </a:solidFill>
                <a:cs typeface="Calibri"/>
              </a:rPr>
              <a:t>Public body sends its response to the FOIA Office, with a copy to the petitioner </a:t>
            </a:r>
          </a:p>
          <a:p>
            <a:r>
              <a:rPr lang="en-US" sz="2800" dirty="0">
                <a:solidFill>
                  <a:schemeClr val="tx2"/>
                </a:solidFill>
                <a:cs typeface="Calibri"/>
              </a:rPr>
              <a:t>Determination issued to the parties</a:t>
            </a:r>
            <a:endParaRPr lang="en-US" sz="2800" dirty="0">
              <a:solidFill>
                <a:schemeClr val="tx2"/>
              </a:solidFill>
            </a:endParaRPr>
          </a:p>
        </p:txBody>
      </p:sp>
      <p:sp>
        <p:nvSpPr>
          <p:cNvPr id="4" name="Slide Number Placeholder 3">
            <a:extLst>
              <a:ext uri="{FF2B5EF4-FFF2-40B4-BE49-F238E27FC236}">
                <a16:creationId xmlns:a16="http://schemas.microsoft.com/office/drawing/2014/main" id="{AC3A34EA-381A-45F0-8407-19881481B5D7}"/>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19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6375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0B73-4045-4003-90A4-D6B8A11DD190}"/>
              </a:ext>
            </a:extLst>
          </p:cNvPr>
          <p:cNvSpPr>
            <a:spLocks noGrp="1"/>
          </p:cNvSpPr>
          <p:nvPr>
            <p:ph type="title"/>
          </p:nvPr>
        </p:nvSpPr>
        <p:spPr>
          <a:xfrm>
            <a:off x="457200" y="595149"/>
            <a:ext cx="8229600" cy="1143000"/>
          </a:xfrm>
        </p:spPr>
        <p:txBody>
          <a:bodyPr/>
          <a:lstStyle/>
          <a:p>
            <a:r>
              <a:rPr lang="en-US" b="1">
                <a:solidFill>
                  <a:schemeClr val="tx2"/>
                </a:solidFill>
              </a:rPr>
              <a:t>Introduction</a:t>
            </a:r>
          </a:p>
        </p:txBody>
      </p:sp>
      <p:sp>
        <p:nvSpPr>
          <p:cNvPr id="3" name="Content Placeholder 2">
            <a:extLst>
              <a:ext uri="{FF2B5EF4-FFF2-40B4-BE49-F238E27FC236}">
                <a16:creationId xmlns:a16="http://schemas.microsoft.com/office/drawing/2014/main" id="{0E7313FF-7184-4E14-831E-90155CA12F4C}"/>
              </a:ext>
            </a:extLst>
          </p:cNvPr>
          <p:cNvSpPr>
            <a:spLocks noGrp="1"/>
          </p:cNvSpPr>
          <p:nvPr>
            <p:ph idx="1"/>
          </p:nvPr>
        </p:nvSpPr>
        <p:spPr>
          <a:xfrm>
            <a:off x="372358" y="2458039"/>
            <a:ext cx="8229600" cy="4525963"/>
          </a:xfrm>
        </p:spPr>
        <p:txBody>
          <a:bodyPr vert="horz" lIns="91440" tIns="45720" rIns="91440" bIns="45720" rtlCol="0" anchor="t">
            <a:normAutofit/>
          </a:bodyPr>
          <a:lstStyle/>
          <a:p>
            <a:pPr marL="0" indent="0" algn="ctr">
              <a:buNone/>
            </a:pPr>
            <a:r>
              <a:rPr lang="en-US" b="1" dirty="0">
                <a:solidFill>
                  <a:schemeClr val="tx2"/>
                </a:solidFill>
              </a:rPr>
              <a:t>Presented by:</a:t>
            </a:r>
            <a:endParaRPr lang="en-US" dirty="0">
              <a:solidFill>
                <a:schemeClr val="tx2"/>
              </a:solidFill>
              <a:cs typeface="Calibri"/>
            </a:endParaRPr>
          </a:p>
          <a:p>
            <a:pPr marL="0" indent="0" algn="ctr">
              <a:buNone/>
            </a:pPr>
            <a:r>
              <a:rPr lang="en-US" b="1" dirty="0">
                <a:solidFill>
                  <a:schemeClr val="tx2"/>
                </a:solidFill>
              </a:rPr>
              <a:t>Deputy Attorney General</a:t>
            </a:r>
            <a:endParaRPr lang="en-US" dirty="0"/>
          </a:p>
          <a:p>
            <a:pPr marL="0" indent="0" algn="ctr">
              <a:buNone/>
            </a:pPr>
            <a:r>
              <a:rPr lang="en-US" b="1" dirty="0">
                <a:solidFill>
                  <a:schemeClr val="tx2"/>
                </a:solidFill>
              </a:rPr>
              <a:t>Lauren Maguire</a:t>
            </a:r>
            <a:endParaRPr lang="en-US" b="1" dirty="0">
              <a:solidFill>
                <a:schemeClr val="tx2"/>
              </a:solidFill>
              <a:cs typeface="Calibri"/>
            </a:endParaRPr>
          </a:p>
          <a:p>
            <a:pPr marL="0" indent="0">
              <a:buNone/>
            </a:pPr>
            <a:endParaRPr lang="en-US" dirty="0">
              <a:solidFill>
                <a:schemeClr val="tx2"/>
              </a:solidFill>
            </a:endParaRPr>
          </a:p>
          <a:p>
            <a:pPr marL="457200" lvl="1" indent="0">
              <a:buNone/>
            </a:pPr>
            <a:endParaRPr lang="en-US" dirty="0">
              <a:solidFill>
                <a:schemeClr val="tx2"/>
              </a:solidFill>
            </a:endParaRPr>
          </a:p>
          <a:p>
            <a:endParaRPr lang="en-US" dirty="0">
              <a:solidFill>
                <a:schemeClr val="tx2"/>
              </a:solidFill>
            </a:endParaRPr>
          </a:p>
        </p:txBody>
      </p:sp>
      <p:sp>
        <p:nvSpPr>
          <p:cNvPr id="5" name="Slide Number Placeholder 4">
            <a:extLst>
              <a:ext uri="{FF2B5EF4-FFF2-40B4-BE49-F238E27FC236}">
                <a16:creationId xmlns:a16="http://schemas.microsoft.com/office/drawing/2014/main" id="{20B83F53-F978-4BF5-9413-981BF874E844}"/>
              </a:ext>
            </a:extLst>
          </p:cNvPr>
          <p:cNvSpPr>
            <a:spLocks noGrp="1"/>
          </p:cNvSpPr>
          <p:nvPr>
            <p:ph type="sldNum" sz="quarter" idx="12"/>
          </p:nvPr>
        </p:nvSpPr>
        <p:spPr/>
        <p:txBody>
          <a:bodyPr/>
          <a:lstStyle/>
          <a:p>
            <a:fld id="{18122B04-48E9-492C-9C9E-152011E77947}" type="slidenum">
              <a:rPr lang="en-US" smtClean="0"/>
              <a:pPr/>
              <a:t>2</a:t>
            </a:fld>
            <a:endParaRPr lang="en-US"/>
          </a:p>
        </p:txBody>
      </p:sp>
    </p:spTree>
    <p:extLst>
      <p:ext uri="{BB962C8B-B14F-4D97-AF65-F5344CB8AC3E}">
        <p14:creationId xmlns:p14="http://schemas.microsoft.com/office/powerpoint/2010/main" val="319933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C4B3-4CA5-81D7-566F-79B3547ADB5C}"/>
              </a:ext>
            </a:extLst>
          </p:cNvPr>
          <p:cNvSpPr>
            <a:spLocks noGrp="1"/>
          </p:cNvSpPr>
          <p:nvPr>
            <p:ph type="title"/>
          </p:nvPr>
        </p:nvSpPr>
        <p:spPr/>
        <p:txBody>
          <a:bodyPr>
            <a:normAutofit/>
          </a:bodyPr>
          <a:lstStyle/>
          <a:p>
            <a:r>
              <a:rPr lang="en-US" sz="3675" b="1" dirty="0">
                <a:solidFill>
                  <a:schemeClr val="tx2"/>
                </a:solidFill>
                <a:cs typeface="Calibri"/>
              </a:rPr>
              <a:t>Petitions to the Attorney General</a:t>
            </a:r>
            <a:endParaRPr lang="en-US" dirty="0"/>
          </a:p>
        </p:txBody>
      </p:sp>
      <p:sp>
        <p:nvSpPr>
          <p:cNvPr id="3" name="Content Placeholder 2">
            <a:extLst>
              <a:ext uri="{FF2B5EF4-FFF2-40B4-BE49-F238E27FC236}">
                <a16:creationId xmlns:a16="http://schemas.microsoft.com/office/drawing/2014/main" id="{511F29AE-222D-FD7F-A31A-D30A859805F5}"/>
              </a:ext>
            </a:extLst>
          </p:cNvPr>
          <p:cNvSpPr>
            <a:spLocks noGrp="1"/>
          </p:cNvSpPr>
          <p:nvPr>
            <p:ph idx="1"/>
          </p:nvPr>
        </p:nvSpPr>
        <p:spPr/>
        <p:txBody>
          <a:bodyPr vert="horz" lIns="68580" tIns="34290" rIns="68580" bIns="34290" rtlCol="0" anchor="t">
            <a:normAutofit/>
          </a:bodyPr>
          <a:lstStyle/>
          <a:p>
            <a:pPr marL="0" indent="0" algn="ctr">
              <a:buNone/>
            </a:pPr>
            <a:r>
              <a:rPr lang="en-US" b="1" dirty="0">
                <a:solidFill>
                  <a:srgbClr val="1F497D"/>
                </a:solidFill>
                <a:cs typeface="Calibri"/>
              </a:rPr>
              <a:t>Time Limitations on Filing a Petition</a:t>
            </a:r>
            <a:endParaRPr lang="en-US" dirty="0">
              <a:cs typeface="Calibri"/>
            </a:endParaRPr>
          </a:p>
          <a:p>
            <a:r>
              <a:rPr lang="en-US" dirty="0">
                <a:solidFill>
                  <a:srgbClr val="1F497D"/>
                </a:solidFill>
                <a:cs typeface="Calibri"/>
              </a:rPr>
              <a:t>Petitions alleging an improper denial of records by a State agency, department, or board: 60 days from the denial </a:t>
            </a:r>
            <a:endParaRPr lang="en-US" dirty="0"/>
          </a:p>
          <a:p>
            <a:r>
              <a:rPr lang="en-US" dirty="0">
                <a:solidFill>
                  <a:srgbClr val="1F497D"/>
                </a:solidFill>
                <a:cs typeface="Calibri"/>
              </a:rPr>
              <a:t>All other petitions – non-State entities’ records denials and all public bodies’ open meeting violations: 6 months from date of alleged violation</a:t>
            </a:r>
            <a:endParaRPr lang="en-US" dirty="0"/>
          </a:p>
          <a:p>
            <a:endParaRPr lang="en-US" dirty="0">
              <a:cs typeface="Calibri"/>
            </a:endParaRPr>
          </a:p>
        </p:txBody>
      </p:sp>
      <p:sp>
        <p:nvSpPr>
          <p:cNvPr id="4" name="Slide Number Placeholder 3">
            <a:extLst>
              <a:ext uri="{FF2B5EF4-FFF2-40B4-BE49-F238E27FC236}">
                <a16:creationId xmlns:a16="http://schemas.microsoft.com/office/drawing/2014/main" id="{55DA3912-75B1-8A21-3EFA-614D82DD6D24}"/>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7668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D21C-3A68-6798-6661-0987B1D6C679}"/>
              </a:ext>
            </a:extLst>
          </p:cNvPr>
          <p:cNvSpPr>
            <a:spLocks noGrp="1"/>
          </p:cNvSpPr>
          <p:nvPr>
            <p:ph type="title"/>
          </p:nvPr>
        </p:nvSpPr>
        <p:spPr/>
        <p:txBody>
          <a:bodyPr>
            <a:normAutofit/>
          </a:bodyPr>
          <a:lstStyle/>
          <a:p>
            <a:r>
              <a:rPr lang="en-US" sz="3675" b="1" dirty="0">
                <a:solidFill>
                  <a:schemeClr val="tx2"/>
                </a:solidFill>
                <a:cs typeface="Calibri"/>
              </a:rPr>
              <a:t>Petitions to the Attorney General</a:t>
            </a:r>
            <a:endParaRPr lang="en-US" dirty="0"/>
          </a:p>
        </p:txBody>
      </p:sp>
      <p:sp>
        <p:nvSpPr>
          <p:cNvPr id="3" name="Content Placeholder 2">
            <a:extLst>
              <a:ext uri="{FF2B5EF4-FFF2-40B4-BE49-F238E27FC236}">
                <a16:creationId xmlns:a16="http://schemas.microsoft.com/office/drawing/2014/main" id="{A9542A5E-E94E-D23B-D629-7063A8B7D39D}"/>
              </a:ext>
            </a:extLst>
          </p:cNvPr>
          <p:cNvSpPr>
            <a:spLocks noGrp="1"/>
          </p:cNvSpPr>
          <p:nvPr>
            <p:ph idx="1"/>
          </p:nvPr>
        </p:nvSpPr>
        <p:spPr/>
        <p:txBody>
          <a:bodyPr vert="horz" lIns="68580" tIns="34290" rIns="68580" bIns="34290" rtlCol="0" anchor="t">
            <a:normAutofit/>
          </a:bodyPr>
          <a:lstStyle/>
          <a:p>
            <a:pPr marL="0" indent="0" algn="ctr">
              <a:buNone/>
            </a:pPr>
            <a:r>
              <a:rPr lang="en-US" dirty="0">
                <a:solidFill>
                  <a:schemeClr val="accent1">
                    <a:lumMod val="75000"/>
                  </a:schemeClr>
                </a:solidFill>
                <a:cs typeface="Calibri"/>
              </a:rPr>
              <a:t>Attorney General Opinions posted </a:t>
            </a:r>
            <a:r>
              <a:rPr lang="en-US" dirty="0">
                <a:solidFill>
                  <a:schemeClr val="tx2"/>
                </a:solidFill>
                <a:cs typeface="Calibri"/>
              </a:rPr>
              <a:t>online: </a:t>
            </a:r>
          </a:p>
          <a:p>
            <a:pPr marL="0" indent="0" algn="ctr">
              <a:buNone/>
            </a:pPr>
            <a:r>
              <a:rPr lang="en-US" dirty="0">
                <a:cs typeface="Calibri"/>
                <a:hlinkClick r:id="rId2"/>
              </a:rPr>
              <a:t>https://attorneygeneral.delaware.gov/opinions/</a:t>
            </a:r>
            <a:endParaRPr lang="en-US" dirty="0">
              <a:cs typeface="Calibri"/>
            </a:endParaRPr>
          </a:p>
        </p:txBody>
      </p:sp>
      <p:sp>
        <p:nvSpPr>
          <p:cNvPr id="4" name="Slide Number Placeholder 3">
            <a:extLst>
              <a:ext uri="{FF2B5EF4-FFF2-40B4-BE49-F238E27FC236}">
                <a16:creationId xmlns:a16="http://schemas.microsoft.com/office/drawing/2014/main" id="{B980DE80-E98A-3460-75C8-5740F5123414}"/>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21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5808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3C91-AD4F-D945-9C40-C458D0345381}"/>
              </a:ext>
            </a:extLst>
          </p:cNvPr>
          <p:cNvSpPr>
            <a:spLocks noGrp="1"/>
          </p:cNvSpPr>
          <p:nvPr>
            <p:ph type="title"/>
          </p:nvPr>
        </p:nvSpPr>
        <p:spPr>
          <a:xfrm>
            <a:off x="457200" y="274638"/>
            <a:ext cx="8239582" cy="1113053"/>
          </a:xfrm>
        </p:spPr>
        <p:txBody>
          <a:bodyPr>
            <a:normAutofit fontScale="90000"/>
          </a:bodyPr>
          <a:lstStyle/>
          <a:p>
            <a:br>
              <a:rPr lang="en-US" b="1" dirty="0">
                <a:solidFill>
                  <a:schemeClr val="tx2"/>
                </a:solidFill>
              </a:rPr>
            </a:br>
            <a:r>
              <a:rPr lang="en-US" b="1" dirty="0">
                <a:solidFill>
                  <a:schemeClr val="tx2"/>
                </a:solidFill>
              </a:rPr>
              <a:t>Will the public body need to provide an affidavit when answering a FOIA Petition? </a:t>
            </a:r>
          </a:p>
        </p:txBody>
      </p:sp>
      <p:sp>
        <p:nvSpPr>
          <p:cNvPr id="3" name="Content Placeholder 2">
            <a:extLst>
              <a:ext uri="{FF2B5EF4-FFF2-40B4-BE49-F238E27FC236}">
                <a16:creationId xmlns:a16="http://schemas.microsoft.com/office/drawing/2014/main" id="{16AC1901-8470-78FB-BA2F-875BDA7EFEB6}"/>
              </a:ext>
            </a:extLst>
          </p:cNvPr>
          <p:cNvSpPr>
            <a:spLocks noGrp="1"/>
          </p:cNvSpPr>
          <p:nvPr>
            <p:ph idx="1"/>
          </p:nvPr>
        </p:nvSpPr>
        <p:spPr/>
        <p:txBody>
          <a:bodyPr/>
          <a:lstStyle/>
          <a:p>
            <a:endParaRPr lang="en-US" dirty="0"/>
          </a:p>
          <a:p>
            <a:pPr marL="0" indent="0" algn="ctr">
              <a:buNone/>
            </a:pPr>
            <a:endParaRPr lang="en-US" sz="3300" b="1" dirty="0">
              <a:solidFill>
                <a:schemeClr val="tx2"/>
              </a:solidFill>
            </a:endParaRPr>
          </a:p>
          <a:p>
            <a:pPr marL="0" indent="0" algn="ctr">
              <a:buNone/>
            </a:pPr>
            <a:r>
              <a:rPr lang="en-US" sz="3300" dirty="0">
                <a:solidFill>
                  <a:schemeClr val="tx2"/>
                </a:solidFill>
              </a:rPr>
              <a:t>In most cases, YES</a:t>
            </a:r>
          </a:p>
        </p:txBody>
      </p:sp>
      <p:sp>
        <p:nvSpPr>
          <p:cNvPr id="4" name="Slide Number Placeholder 3">
            <a:extLst>
              <a:ext uri="{FF2B5EF4-FFF2-40B4-BE49-F238E27FC236}">
                <a16:creationId xmlns:a16="http://schemas.microsoft.com/office/drawing/2014/main" id="{D2ECC134-CD7F-5336-BCE9-504E27A13CCD}"/>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22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163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8D84-9EF0-7D7C-6424-AFE223028080}"/>
              </a:ext>
            </a:extLst>
          </p:cNvPr>
          <p:cNvSpPr>
            <a:spLocks noGrp="1"/>
          </p:cNvSpPr>
          <p:nvPr>
            <p:ph type="title"/>
          </p:nvPr>
        </p:nvSpPr>
        <p:spPr>
          <a:xfrm>
            <a:off x="1485900" y="365761"/>
            <a:ext cx="6172200" cy="967994"/>
          </a:xfrm>
        </p:spPr>
        <p:txBody>
          <a:bodyPr/>
          <a:lstStyle/>
          <a:p>
            <a:r>
              <a:rPr lang="en-US" b="1" i="1" dirty="0">
                <a:solidFill>
                  <a:schemeClr val="accent1">
                    <a:lumMod val="75000"/>
                  </a:schemeClr>
                </a:solidFill>
                <a:ea typeface="+mj-lt"/>
                <a:cs typeface="+mj-lt"/>
              </a:rPr>
              <a:t>Judicial Watch</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56D47B11-5F10-C2D7-2B00-2C3BDC19B06D}"/>
              </a:ext>
            </a:extLst>
          </p:cNvPr>
          <p:cNvSpPr>
            <a:spLocks noGrp="1"/>
          </p:cNvSpPr>
          <p:nvPr>
            <p:ph idx="1"/>
          </p:nvPr>
        </p:nvSpPr>
        <p:spPr>
          <a:xfrm>
            <a:off x="612648" y="1333755"/>
            <a:ext cx="7045452" cy="5387720"/>
          </a:xfrm>
        </p:spPr>
        <p:txBody>
          <a:bodyPr vert="horz" lIns="68580" tIns="34290" rIns="68580" bIns="34290" rtlCol="0" anchor="t">
            <a:noAutofit/>
          </a:bodyPr>
          <a:lstStyle/>
          <a:p>
            <a:r>
              <a:rPr lang="en-US" sz="2400" dirty="0">
                <a:solidFill>
                  <a:schemeClr val="tx2"/>
                </a:solidFill>
                <a:cs typeface="Calibri"/>
              </a:rPr>
              <a:t>Unless it is clear on the face of the request that the demanded records are not subject to FOIA, the public body must determine if it has responsive records.</a:t>
            </a:r>
          </a:p>
          <a:p>
            <a:r>
              <a:rPr lang="en-US" sz="2400" dirty="0">
                <a:solidFill>
                  <a:schemeClr val="tx2"/>
                </a:solidFill>
                <a:cs typeface="Calibri"/>
              </a:rPr>
              <a:t>When a FOIA response is challenged, the burden of proof is on the public body.</a:t>
            </a:r>
          </a:p>
          <a:p>
            <a:r>
              <a:rPr lang="en-US" sz="2400" u="sng" dirty="0">
                <a:solidFill>
                  <a:schemeClr val="tx2"/>
                </a:solidFill>
                <a:cs typeface="Calibri"/>
              </a:rPr>
              <a:t>Detailed affidavit </a:t>
            </a:r>
            <a:r>
              <a:rPr lang="en-US" sz="2400" dirty="0">
                <a:solidFill>
                  <a:schemeClr val="tx2"/>
                </a:solidFill>
                <a:cs typeface="Calibri"/>
              </a:rPr>
              <a:t>- a description of the search and the outcome of the search (such as, </a:t>
            </a:r>
            <a:r>
              <a:rPr lang="en-US" sz="2400" dirty="0">
                <a:solidFill>
                  <a:schemeClr val="tx2"/>
                </a:solidFill>
                <a:ea typeface="+mn-lt"/>
                <a:cs typeface="+mn-lt"/>
              </a:rPr>
              <a:t>who provided the information relevant to whether the public body has responsive records, when such inquiries were made, what, if any, documents were reviewed, and why the designated locations were searched).</a:t>
            </a:r>
          </a:p>
          <a:p>
            <a:r>
              <a:rPr lang="en-US" sz="2400" dirty="0">
                <a:solidFill>
                  <a:schemeClr val="tx2"/>
                </a:solidFill>
                <a:cs typeface="Calibri"/>
              </a:rPr>
              <a:t>Unsworn or generalized statements are not sufficient.</a:t>
            </a:r>
          </a:p>
        </p:txBody>
      </p:sp>
      <p:sp>
        <p:nvSpPr>
          <p:cNvPr id="4" name="Slide Number Placeholder 3">
            <a:extLst>
              <a:ext uri="{FF2B5EF4-FFF2-40B4-BE49-F238E27FC236}">
                <a16:creationId xmlns:a16="http://schemas.microsoft.com/office/drawing/2014/main" id="{9B46EF30-3F44-C099-9C11-85C80A75403F}"/>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23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7887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E0D9-6F92-62CE-18AB-6C5E728FC837}"/>
              </a:ext>
            </a:extLst>
          </p:cNvPr>
          <p:cNvSpPr>
            <a:spLocks noGrp="1"/>
          </p:cNvSpPr>
          <p:nvPr>
            <p:ph type="title"/>
          </p:nvPr>
        </p:nvSpPr>
        <p:spPr/>
        <p:txBody>
          <a:bodyPr/>
          <a:lstStyle/>
          <a:p>
            <a:r>
              <a:rPr lang="en-US" b="1" i="1" dirty="0">
                <a:solidFill>
                  <a:schemeClr val="accent1">
                    <a:lumMod val="75000"/>
                  </a:schemeClr>
                </a:solidFill>
                <a:cs typeface="Calibri"/>
              </a:rPr>
              <a:t>Judicial Watch</a:t>
            </a:r>
            <a:r>
              <a:rPr lang="en-US" b="1" dirty="0">
                <a:solidFill>
                  <a:schemeClr val="accent1">
                    <a:lumMod val="75000"/>
                  </a:schemeClr>
                </a:solidFill>
                <a:cs typeface="Calibri"/>
              </a:rPr>
              <a:t> cases</a:t>
            </a:r>
          </a:p>
        </p:txBody>
      </p:sp>
      <p:sp>
        <p:nvSpPr>
          <p:cNvPr id="3" name="Content Placeholder 2">
            <a:extLst>
              <a:ext uri="{FF2B5EF4-FFF2-40B4-BE49-F238E27FC236}">
                <a16:creationId xmlns:a16="http://schemas.microsoft.com/office/drawing/2014/main" id="{002923B4-37AB-FCB7-14BF-A061BE037D0D}"/>
              </a:ext>
            </a:extLst>
          </p:cNvPr>
          <p:cNvSpPr>
            <a:spLocks noGrp="1"/>
          </p:cNvSpPr>
          <p:nvPr>
            <p:ph idx="1"/>
          </p:nvPr>
        </p:nvSpPr>
        <p:spPr>
          <a:xfrm>
            <a:off x="659219" y="1275907"/>
            <a:ext cx="6998881" cy="5220585"/>
          </a:xfrm>
        </p:spPr>
        <p:txBody>
          <a:bodyPr vert="horz" lIns="68580" tIns="34290" rIns="68580" bIns="34290" rtlCol="0" anchor="t">
            <a:noAutofit/>
          </a:bodyPr>
          <a:lstStyle/>
          <a:p>
            <a:r>
              <a:rPr lang="en-US" sz="2400" i="1" dirty="0">
                <a:solidFill>
                  <a:schemeClr val="accent1">
                    <a:lumMod val="75000"/>
                  </a:schemeClr>
                </a:solidFill>
                <a:cs typeface="Calibri"/>
              </a:rPr>
              <a:t>Judicial Watch v. Del. </a:t>
            </a:r>
            <a:r>
              <a:rPr lang="en-US" sz="2400" i="1" dirty="0" err="1">
                <a:solidFill>
                  <a:schemeClr val="accent1">
                    <a:lumMod val="75000"/>
                  </a:schemeClr>
                </a:solidFill>
                <a:cs typeface="Calibri"/>
              </a:rPr>
              <a:t>Dep't</a:t>
            </a:r>
            <a:r>
              <a:rPr lang="en-US" sz="2400" i="1" dirty="0">
                <a:solidFill>
                  <a:schemeClr val="accent1">
                    <a:lumMod val="75000"/>
                  </a:schemeClr>
                </a:solidFill>
                <a:cs typeface="Calibri"/>
              </a:rPr>
              <a:t> of Justice</a:t>
            </a:r>
            <a:r>
              <a:rPr lang="en-US" sz="2400" dirty="0">
                <a:solidFill>
                  <a:schemeClr val="accent1">
                    <a:lumMod val="75000"/>
                  </a:schemeClr>
                </a:solidFill>
                <a:cs typeface="Calibri"/>
              </a:rPr>
              <a:t>, 2021 WL  22550 (Del. Super. Jan. 4, 2021) </a:t>
            </a:r>
            <a:endParaRPr lang="en-US" sz="2400" dirty="0">
              <a:solidFill>
                <a:schemeClr val="accent1">
                  <a:lumMod val="75000"/>
                </a:schemeClr>
              </a:solidFill>
              <a:ea typeface="Calibri"/>
              <a:cs typeface="Calibri"/>
            </a:endParaRPr>
          </a:p>
          <a:p>
            <a:r>
              <a:rPr lang="en-US" sz="2400" i="1" dirty="0">
                <a:solidFill>
                  <a:schemeClr val="accent1">
                    <a:lumMod val="75000"/>
                  </a:schemeClr>
                </a:solidFill>
                <a:cs typeface="Calibri"/>
              </a:rPr>
              <a:t>Judicial Watch</a:t>
            </a:r>
            <a:r>
              <a:rPr lang="en-US" sz="2400" i="1" dirty="0">
                <a:solidFill>
                  <a:schemeClr val="accent1">
                    <a:lumMod val="75000"/>
                  </a:schemeClr>
                </a:solidFill>
                <a:ea typeface="+mn-lt"/>
                <a:cs typeface="+mn-lt"/>
              </a:rPr>
              <a:t>, Inc.  v. Univ. of Del.</a:t>
            </a:r>
            <a:r>
              <a:rPr lang="en-US" sz="2400" dirty="0">
                <a:solidFill>
                  <a:schemeClr val="accent1">
                    <a:lumMod val="75000"/>
                  </a:schemeClr>
                </a:solidFill>
                <a:ea typeface="+mn-lt"/>
                <a:cs typeface="+mn-lt"/>
              </a:rPr>
              <a:t>, 267 A.2d 996 (Del. 2021): affirmed in part, reversed in part, and remanded</a:t>
            </a:r>
            <a:r>
              <a:rPr lang="en-US" sz="2400" dirty="0">
                <a:solidFill>
                  <a:schemeClr val="accent1">
                    <a:lumMod val="75000"/>
                  </a:schemeClr>
                </a:solidFill>
                <a:cs typeface="Calibri"/>
              </a:rPr>
              <a:t> in part to the Superior Court</a:t>
            </a:r>
            <a:endParaRPr lang="en-US" sz="2400" b="1" dirty="0">
              <a:solidFill>
                <a:schemeClr val="accent1">
                  <a:lumMod val="75000"/>
                </a:schemeClr>
              </a:solidFill>
              <a:ea typeface="Calibri"/>
              <a:cs typeface="Calibri"/>
            </a:endParaRPr>
          </a:p>
          <a:p>
            <a:r>
              <a:rPr lang="en-US" sz="2400" i="1" dirty="0">
                <a:solidFill>
                  <a:schemeClr val="accent1">
                    <a:lumMod val="75000"/>
                  </a:schemeClr>
                </a:solidFill>
                <a:cs typeface="Calibri"/>
              </a:rPr>
              <a:t>Judicial Watch, Inc. v. Univ. of Del.</a:t>
            </a:r>
            <a:r>
              <a:rPr lang="en-US" sz="2400" dirty="0">
                <a:solidFill>
                  <a:schemeClr val="accent1">
                    <a:lumMod val="75000"/>
                  </a:schemeClr>
                </a:solidFill>
                <a:cs typeface="Calibri"/>
              </a:rPr>
              <a:t>, 2022 WL 2037923 (Del. Super. June 7, 2022)</a:t>
            </a:r>
            <a:endParaRPr lang="en-US" sz="2400" dirty="0">
              <a:solidFill>
                <a:schemeClr val="accent1">
                  <a:lumMod val="75000"/>
                </a:schemeClr>
              </a:solidFill>
              <a:ea typeface="Calibri"/>
              <a:cs typeface="Calibri"/>
            </a:endParaRPr>
          </a:p>
          <a:p>
            <a:r>
              <a:rPr lang="en-US" sz="2400" i="1" dirty="0">
                <a:solidFill>
                  <a:schemeClr val="accent1">
                    <a:lumMod val="75000"/>
                  </a:schemeClr>
                </a:solidFill>
                <a:cs typeface="Calibri"/>
              </a:rPr>
              <a:t>Judicial Watch, Inc. v. Univ. of Del.</a:t>
            </a:r>
            <a:r>
              <a:rPr lang="en-US" sz="2400" dirty="0">
                <a:solidFill>
                  <a:schemeClr val="accent1">
                    <a:lumMod val="75000"/>
                  </a:schemeClr>
                </a:solidFill>
                <a:cs typeface="Calibri"/>
              </a:rPr>
              <a:t>, 2022 WL 10788530 (Del. Super. Oct. 19, 2022), </a:t>
            </a:r>
            <a:r>
              <a:rPr lang="en-US" sz="2400" i="1" dirty="0">
                <a:solidFill>
                  <a:schemeClr val="accent1">
                    <a:lumMod val="75000"/>
                  </a:schemeClr>
                </a:solidFill>
                <a:cs typeface="Calibri"/>
              </a:rPr>
              <a:t>aff'd,</a:t>
            </a:r>
            <a:r>
              <a:rPr lang="en-US" sz="2400" dirty="0">
                <a:solidFill>
                  <a:schemeClr val="accent1">
                    <a:lumMod val="75000"/>
                  </a:schemeClr>
                </a:solidFill>
                <a:cs typeface="Calibri"/>
              </a:rPr>
              <a:t> </a:t>
            </a:r>
            <a:r>
              <a:rPr lang="en-US" sz="2400" dirty="0">
                <a:solidFill>
                  <a:schemeClr val="accent1">
                    <a:lumMod val="75000"/>
                  </a:schemeClr>
                </a:solidFill>
                <a:ea typeface="+mn-lt"/>
                <a:cs typeface="+mn-lt"/>
              </a:rPr>
              <a:t>2023 WL 4377918 (Del. July 6, 2023)</a:t>
            </a:r>
          </a:p>
          <a:p>
            <a:r>
              <a:rPr lang="en-US" sz="2400" i="1" dirty="0">
                <a:solidFill>
                  <a:schemeClr val="accent1">
                    <a:lumMod val="75000"/>
                  </a:schemeClr>
                </a:solidFill>
                <a:ea typeface="Calibri"/>
                <a:cs typeface="Calibri"/>
              </a:rPr>
              <a:t>Judicial Watch, Inc. v. Univ. Of Del.</a:t>
            </a:r>
            <a:r>
              <a:rPr lang="en-US" sz="2400" dirty="0">
                <a:solidFill>
                  <a:schemeClr val="accent1">
                    <a:lumMod val="75000"/>
                  </a:schemeClr>
                </a:solidFill>
                <a:ea typeface="Calibri"/>
                <a:cs typeface="Calibri"/>
              </a:rPr>
              <a:t>, 2024 WL 3650205 (Del. Super. Aug. 5, 2024)</a:t>
            </a:r>
          </a:p>
          <a:p>
            <a:endParaRPr lang="en-US" sz="2100" dirty="0">
              <a:solidFill>
                <a:srgbClr val="376092"/>
              </a:solidFill>
              <a:ea typeface="Calibri"/>
              <a:cs typeface="Calibri"/>
            </a:endParaRPr>
          </a:p>
          <a:p>
            <a:pPr marL="0" indent="0">
              <a:buNone/>
            </a:pPr>
            <a:endParaRPr lang="en-US" sz="1800" dirty="0">
              <a:solidFill>
                <a:srgbClr val="000000"/>
              </a:solidFill>
              <a:ea typeface="Calibri"/>
              <a:cs typeface="Calibri"/>
            </a:endParaRPr>
          </a:p>
        </p:txBody>
      </p:sp>
      <p:sp>
        <p:nvSpPr>
          <p:cNvPr id="4" name="Slide Number Placeholder 3">
            <a:extLst>
              <a:ext uri="{FF2B5EF4-FFF2-40B4-BE49-F238E27FC236}">
                <a16:creationId xmlns:a16="http://schemas.microsoft.com/office/drawing/2014/main" id="{81B72FE1-4A2A-FD1B-D519-872BA5C32D5D}"/>
              </a:ext>
            </a:extLst>
          </p:cNvPr>
          <p:cNvSpPr>
            <a:spLocks noGrp="1"/>
          </p:cNvSpPr>
          <p:nvPr>
            <p:ph type="sldNum" sz="quarter" idx="12"/>
          </p:nvPr>
        </p:nvSpPr>
        <p:spPr/>
        <p:txBody>
          <a:bodyPr/>
          <a:lstStyle/>
          <a:p>
            <a:fld id="{18122B04-48E9-492C-9C9E-152011E77947}" type="slidenum">
              <a:rPr lang="en-US">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202902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577B-A33E-5C0C-8783-9E546FBFBC67}"/>
              </a:ext>
            </a:extLst>
          </p:cNvPr>
          <p:cNvSpPr>
            <a:spLocks noGrp="1"/>
          </p:cNvSpPr>
          <p:nvPr>
            <p:ph type="title"/>
          </p:nvPr>
        </p:nvSpPr>
        <p:spPr/>
        <p:txBody>
          <a:bodyPr>
            <a:normAutofit/>
          </a:bodyPr>
          <a:lstStyle/>
          <a:p>
            <a:r>
              <a:rPr lang="en-US" b="1" dirty="0">
                <a:solidFill>
                  <a:schemeClr val="tx2"/>
                </a:solidFill>
              </a:rPr>
              <a:t>Affidavit Drafting Tips</a:t>
            </a:r>
          </a:p>
        </p:txBody>
      </p:sp>
      <p:sp>
        <p:nvSpPr>
          <p:cNvPr id="3" name="Content Placeholder 2">
            <a:extLst>
              <a:ext uri="{FF2B5EF4-FFF2-40B4-BE49-F238E27FC236}">
                <a16:creationId xmlns:a16="http://schemas.microsoft.com/office/drawing/2014/main" id="{BF00B667-88E0-FE27-FE79-62293E4D5EFD}"/>
              </a:ext>
            </a:extLst>
          </p:cNvPr>
          <p:cNvSpPr>
            <a:spLocks noGrp="1"/>
          </p:cNvSpPr>
          <p:nvPr>
            <p:ph idx="1"/>
          </p:nvPr>
        </p:nvSpPr>
        <p:spPr/>
        <p:txBody>
          <a:bodyPr>
            <a:normAutofit/>
          </a:bodyPr>
          <a:lstStyle/>
          <a:p>
            <a:r>
              <a:rPr lang="en-US" dirty="0">
                <a:solidFill>
                  <a:schemeClr val="tx2"/>
                </a:solidFill>
              </a:rPr>
              <a:t>Do not merely repeat the standard</a:t>
            </a:r>
          </a:p>
          <a:p>
            <a:r>
              <a:rPr lang="en-US" dirty="0">
                <a:solidFill>
                  <a:schemeClr val="tx2"/>
                </a:solidFill>
              </a:rPr>
              <a:t>Be specific – err on the side of including more details</a:t>
            </a:r>
          </a:p>
          <a:p>
            <a:r>
              <a:rPr lang="en-US" dirty="0">
                <a:solidFill>
                  <a:schemeClr val="tx2"/>
                </a:solidFill>
              </a:rPr>
              <a:t>Show that the public body conducted a </a:t>
            </a:r>
            <a:r>
              <a:rPr lang="en-US" u="sng" dirty="0">
                <a:solidFill>
                  <a:schemeClr val="tx2"/>
                </a:solidFill>
              </a:rPr>
              <a:t>search reasonably calculated to uncover the responsive records</a:t>
            </a:r>
          </a:p>
          <a:p>
            <a:r>
              <a:rPr lang="en-US" dirty="0">
                <a:solidFill>
                  <a:schemeClr val="tx2"/>
                </a:solidFill>
              </a:rPr>
              <a:t>Where records are kept and how those locations were searched</a:t>
            </a:r>
          </a:p>
          <a:p>
            <a:endParaRPr lang="en-US" dirty="0">
              <a:solidFill>
                <a:schemeClr val="tx2"/>
              </a:solidFill>
            </a:endParaRPr>
          </a:p>
          <a:p>
            <a:pPr marL="0" indent="0">
              <a:buNone/>
            </a:pPr>
            <a:endParaRPr lang="en-US" dirty="0">
              <a:solidFill>
                <a:schemeClr val="tx2"/>
              </a:solidFill>
            </a:endParaRPr>
          </a:p>
        </p:txBody>
      </p:sp>
      <p:sp>
        <p:nvSpPr>
          <p:cNvPr id="4" name="Slide Number Placeholder 3">
            <a:extLst>
              <a:ext uri="{FF2B5EF4-FFF2-40B4-BE49-F238E27FC236}">
                <a16:creationId xmlns:a16="http://schemas.microsoft.com/office/drawing/2014/main" id="{1EB7ED09-50C1-11DD-7CA3-7E883335513B}"/>
              </a:ext>
            </a:extLst>
          </p:cNvPr>
          <p:cNvSpPr>
            <a:spLocks noGrp="1"/>
          </p:cNvSpPr>
          <p:nvPr>
            <p:ph type="sldNum" sz="quarter" idx="12"/>
          </p:nvPr>
        </p:nvSpPr>
        <p:spPr/>
        <p:txBody>
          <a:bodyPr/>
          <a:lstStyle/>
          <a:p>
            <a:fld id="{18122B04-48E9-492C-9C9E-152011E77947}" type="slidenum">
              <a:rPr lang="en-US" smtClean="0"/>
              <a:pPr/>
              <a:t>25</a:t>
            </a:fld>
            <a:endParaRPr lang="en-US"/>
          </a:p>
        </p:txBody>
      </p:sp>
    </p:spTree>
    <p:extLst>
      <p:ext uri="{BB962C8B-B14F-4D97-AF65-F5344CB8AC3E}">
        <p14:creationId xmlns:p14="http://schemas.microsoft.com/office/powerpoint/2010/main" val="4249230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C6A5-CDF3-DEE5-C007-5555941CD4F8}"/>
              </a:ext>
            </a:extLst>
          </p:cNvPr>
          <p:cNvSpPr>
            <a:spLocks noGrp="1"/>
          </p:cNvSpPr>
          <p:nvPr>
            <p:ph type="title"/>
          </p:nvPr>
        </p:nvSpPr>
        <p:spPr/>
        <p:txBody>
          <a:bodyPr>
            <a:normAutofit/>
          </a:bodyPr>
          <a:lstStyle/>
          <a:p>
            <a:r>
              <a:rPr lang="en-US" b="1" dirty="0">
                <a:solidFill>
                  <a:schemeClr val="tx2"/>
                </a:solidFill>
              </a:rPr>
              <a:t>Affidavit Samples</a:t>
            </a:r>
          </a:p>
        </p:txBody>
      </p:sp>
      <p:sp>
        <p:nvSpPr>
          <p:cNvPr id="3" name="Content Placeholder 2">
            <a:extLst>
              <a:ext uri="{FF2B5EF4-FFF2-40B4-BE49-F238E27FC236}">
                <a16:creationId xmlns:a16="http://schemas.microsoft.com/office/drawing/2014/main" id="{8BB80D75-CC9A-1032-1A54-65B225C0A358}"/>
              </a:ext>
            </a:extLst>
          </p:cNvPr>
          <p:cNvSpPr>
            <a:spLocks noGrp="1"/>
          </p:cNvSpPr>
          <p:nvPr>
            <p:ph idx="1"/>
          </p:nvPr>
        </p:nvSpPr>
        <p:spPr>
          <a:xfrm>
            <a:off x="457200" y="1284531"/>
            <a:ext cx="8239582" cy="5154055"/>
          </a:xfrm>
        </p:spPr>
        <p:txBody>
          <a:bodyPr>
            <a:normAutofit fontScale="70000" lnSpcReduction="20000"/>
          </a:bodyPr>
          <a:lstStyle/>
          <a:p>
            <a:pPr marL="0" indent="0" algn="ctr">
              <a:buNone/>
            </a:pPr>
            <a:r>
              <a:rPr lang="en-US" u="sng" dirty="0">
                <a:solidFill>
                  <a:schemeClr val="tx2"/>
                </a:solidFill>
              </a:rPr>
              <a:t>Attorney General Opinion No. 24-IB37</a:t>
            </a:r>
          </a:p>
          <a:p>
            <a:pPr marL="0" indent="0" algn="ctr">
              <a:buNone/>
            </a:pPr>
            <a:r>
              <a:rPr lang="en-US" dirty="0">
                <a:solidFill>
                  <a:schemeClr val="tx2"/>
                </a:solidFill>
              </a:rPr>
              <a:t>(Affidavit met standard)</a:t>
            </a:r>
          </a:p>
          <a:p>
            <a:pPr marL="0" indent="0">
              <a:buNone/>
            </a:pPr>
            <a:endParaRPr lang="en-US" u="sng" dirty="0">
              <a:solidFill>
                <a:schemeClr val="tx2"/>
              </a:solidFill>
            </a:endParaRPr>
          </a:p>
          <a:p>
            <a:r>
              <a:rPr lang="en-US" dirty="0">
                <a:solidFill>
                  <a:schemeClr val="tx2"/>
                </a:solidFill>
              </a:rPr>
              <a:t>Request for complaints about a certain property.</a:t>
            </a:r>
          </a:p>
          <a:p>
            <a:r>
              <a:rPr lang="en-US" dirty="0">
                <a:solidFill>
                  <a:schemeClr val="tx2"/>
                </a:solidFill>
              </a:rPr>
              <a:t>Affidavit from Assistant Land Use Director: “I conducted a records review of [the Land Use] Department’s electronic repository for documents associated with [the property]; this would have captured any written complaints. I located no responsive documents pertaining to that portion of the request. I also reviewed permit files for [the property] and found no responsive documents pertaining to that portion of the request. I further corresponded with the Department's Building Inspections supervisor, who would have received or been made aware of any written complaints of the kind requested; he informed me that Building Inspections did not possess any responsive records.”</a:t>
            </a:r>
          </a:p>
          <a:p>
            <a:pPr marL="0" indent="0">
              <a:buNone/>
            </a:pPr>
            <a:endParaRPr lang="en-US" dirty="0">
              <a:solidFill>
                <a:schemeClr val="tx2"/>
              </a:solidFill>
            </a:endParaRPr>
          </a:p>
          <a:p>
            <a:pPr marL="0" indent="0">
              <a:buNone/>
            </a:pPr>
            <a:endParaRPr lang="en-US"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8D486F80-FB69-DDC7-C346-6D6030BEE61A}"/>
              </a:ext>
            </a:extLst>
          </p:cNvPr>
          <p:cNvSpPr>
            <a:spLocks noGrp="1"/>
          </p:cNvSpPr>
          <p:nvPr>
            <p:ph type="sldNum" sz="quarter" idx="12"/>
          </p:nvPr>
        </p:nvSpPr>
        <p:spPr/>
        <p:txBody>
          <a:bodyPr/>
          <a:lstStyle/>
          <a:p>
            <a:fld id="{18122B04-48E9-492C-9C9E-152011E77947}" type="slidenum">
              <a:rPr lang="en-US" smtClean="0"/>
              <a:pPr/>
              <a:t>26</a:t>
            </a:fld>
            <a:endParaRPr lang="en-US"/>
          </a:p>
        </p:txBody>
      </p:sp>
    </p:spTree>
    <p:extLst>
      <p:ext uri="{BB962C8B-B14F-4D97-AF65-F5344CB8AC3E}">
        <p14:creationId xmlns:p14="http://schemas.microsoft.com/office/powerpoint/2010/main" val="64001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7EDF-AE1F-B593-CE3F-03832A341BC7}"/>
              </a:ext>
            </a:extLst>
          </p:cNvPr>
          <p:cNvSpPr>
            <a:spLocks noGrp="1"/>
          </p:cNvSpPr>
          <p:nvPr>
            <p:ph type="title"/>
          </p:nvPr>
        </p:nvSpPr>
        <p:spPr/>
        <p:txBody>
          <a:bodyPr>
            <a:normAutofit/>
          </a:bodyPr>
          <a:lstStyle/>
          <a:p>
            <a:r>
              <a:rPr lang="en-US" b="1" dirty="0">
                <a:solidFill>
                  <a:schemeClr val="tx2"/>
                </a:solidFill>
              </a:rPr>
              <a:t>Affidavit Samples</a:t>
            </a:r>
            <a:endParaRPr lang="en-US" dirty="0"/>
          </a:p>
        </p:txBody>
      </p:sp>
      <p:sp>
        <p:nvSpPr>
          <p:cNvPr id="3" name="Content Placeholder 2">
            <a:extLst>
              <a:ext uri="{FF2B5EF4-FFF2-40B4-BE49-F238E27FC236}">
                <a16:creationId xmlns:a16="http://schemas.microsoft.com/office/drawing/2014/main" id="{6A751C91-E6FA-AC03-1273-736DD11A49F6}"/>
              </a:ext>
            </a:extLst>
          </p:cNvPr>
          <p:cNvSpPr>
            <a:spLocks noGrp="1"/>
          </p:cNvSpPr>
          <p:nvPr>
            <p:ph idx="1"/>
          </p:nvPr>
        </p:nvSpPr>
        <p:spPr>
          <a:xfrm>
            <a:off x="457200" y="1410532"/>
            <a:ext cx="8239582" cy="4715631"/>
          </a:xfrm>
        </p:spPr>
        <p:txBody>
          <a:bodyPr>
            <a:normAutofit lnSpcReduction="10000"/>
          </a:bodyPr>
          <a:lstStyle/>
          <a:p>
            <a:pPr marL="0" indent="0" algn="ctr">
              <a:buNone/>
            </a:pPr>
            <a:r>
              <a:rPr lang="en-US" u="sng" dirty="0">
                <a:solidFill>
                  <a:schemeClr val="tx2"/>
                </a:solidFill>
              </a:rPr>
              <a:t>Attorney General Opinion No. 25-IB23 </a:t>
            </a:r>
          </a:p>
          <a:p>
            <a:pPr marL="0" indent="0" algn="ctr">
              <a:buNone/>
            </a:pPr>
            <a:r>
              <a:rPr lang="en-US" dirty="0">
                <a:solidFill>
                  <a:schemeClr val="tx2"/>
                </a:solidFill>
              </a:rPr>
              <a:t>(Affidavit did not meet standard)</a:t>
            </a:r>
            <a:endParaRPr lang="en-US" u="sng" dirty="0">
              <a:solidFill>
                <a:schemeClr val="tx2"/>
              </a:solidFill>
            </a:endParaRPr>
          </a:p>
          <a:p>
            <a:r>
              <a:rPr lang="en-US" dirty="0">
                <a:solidFill>
                  <a:schemeClr val="tx2"/>
                </a:solidFill>
              </a:rPr>
              <a:t>Request for communications involving representatives of the Civic Committee and others  </a:t>
            </a:r>
          </a:p>
          <a:p>
            <a:r>
              <a:rPr lang="en-US" dirty="0">
                <a:solidFill>
                  <a:schemeClr val="tx2"/>
                </a:solidFill>
              </a:rPr>
              <a:t>Affidavit from Chair of Civic Committee: “. . . provided [requesting party] with all documents responsive to [the] February 20, 2025 request”</a:t>
            </a:r>
          </a:p>
        </p:txBody>
      </p:sp>
      <p:sp>
        <p:nvSpPr>
          <p:cNvPr id="4" name="Slide Number Placeholder 3">
            <a:extLst>
              <a:ext uri="{FF2B5EF4-FFF2-40B4-BE49-F238E27FC236}">
                <a16:creationId xmlns:a16="http://schemas.microsoft.com/office/drawing/2014/main" id="{713B1B73-2225-53FD-67D4-9A6451264FB7}"/>
              </a:ext>
            </a:extLst>
          </p:cNvPr>
          <p:cNvSpPr>
            <a:spLocks noGrp="1"/>
          </p:cNvSpPr>
          <p:nvPr>
            <p:ph type="sldNum" sz="quarter" idx="12"/>
          </p:nvPr>
        </p:nvSpPr>
        <p:spPr/>
        <p:txBody>
          <a:bodyPr/>
          <a:lstStyle/>
          <a:p>
            <a:fld id="{18122B04-48E9-492C-9C9E-152011E77947}" type="slidenum">
              <a:rPr lang="en-US" smtClean="0"/>
              <a:pPr/>
              <a:t>27</a:t>
            </a:fld>
            <a:endParaRPr lang="en-US"/>
          </a:p>
        </p:txBody>
      </p:sp>
    </p:spTree>
    <p:extLst>
      <p:ext uri="{BB962C8B-B14F-4D97-AF65-F5344CB8AC3E}">
        <p14:creationId xmlns:p14="http://schemas.microsoft.com/office/powerpoint/2010/main" val="4256846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2299" y="857250"/>
            <a:ext cx="6730738" cy="4286250"/>
          </a:xfrm>
        </p:spPr>
        <p:txBody>
          <a:bodyPr>
            <a:normAutofit/>
          </a:bodyPr>
          <a:lstStyle/>
          <a:p>
            <a:r>
              <a:rPr lang="en-US" sz="4400" b="1" dirty="0">
                <a:solidFill>
                  <a:srgbClr val="376092"/>
                </a:solidFill>
                <a:latin typeface="Calibri"/>
                <a:ea typeface="Calibri"/>
                <a:cs typeface="Calibri"/>
              </a:rPr>
              <a:t>Responding to Requests</a:t>
            </a:r>
            <a:br>
              <a:rPr lang="en-US" sz="4400" b="1" dirty="0">
                <a:solidFill>
                  <a:srgbClr val="376092"/>
                </a:solidFill>
                <a:latin typeface="Calibri"/>
                <a:ea typeface="Calibri"/>
                <a:cs typeface="Calibri"/>
              </a:rPr>
            </a:br>
            <a:r>
              <a:rPr lang="en-US" sz="4400" b="1" dirty="0">
                <a:solidFill>
                  <a:srgbClr val="376092"/>
                </a:solidFill>
                <a:latin typeface="Calibri"/>
                <a:ea typeface="Calibri"/>
                <a:cs typeface="Calibri"/>
              </a:rPr>
              <a:t>For Public Records</a:t>
            </a:r>
            <a:br>
              <a:rPr lang="en-US" sz="4400" b="1" dirty="0">
                <a:solidFill>
                  <a:srgbClr val="376092"/>
                </a:solidFill>
                <a:latin typeface="Calibri"/>
                <a:ea typeface="Calibri"/>
                <a:cs typeface="Calibri"/>
              </a:rPr>
            </a:br>
            <a:br>
              <a:rPr lang="en-US" sz="4400" b="1" dirty="0">
                <a:solidFill>
                  <a:srgbClr val="376092"/>
                </a:solidFill>
                <a:latin typeface="Calibri"/>
                <a:ea typeface="Calibri"/>
                <a:cs typeface="Calibri"/>
              </a:rPr>
            </a:br>
            <a:r>
              <a:rPr lang="en-US" sz="3600" b="1" dirty="0">
                <a:solidFill>
                  <a:srgbClr val="376092"/>
                </a:solidFill>
                <a:latin typeface="Calibri"/>
                <a:ea typeface="Calibri"/>
                <a:cs typeface="Calibri"/>
              </a:rPr>
              <a:t>Presented by:</a:t>
            </a:r>
            <a:br>
              <a:rPr lang="en-US" sz="3600" b="1" dirty="0">
                <a:solidFill>
                  <a:srgbClr val="376092"/>
                </a:solidFill>
                <a:latin typeface="Calibri"/>
                <a:ea typeface="Calibri"/>
                <a:cs typeface="Calibri"/>
              </a:rPr>
            </a:br>
            <a:r>
              <a:rPr lang="en-US" sz="3600" b="1" dirty="0">
                <a:solidFill>
                  <a:srgbClr val="376092"/>
                </a:solidFill>
                <a:latin typeface="Calibri"/>
                <a:ea typeface="Calibri"/>
                <a:cs typeface="Calibri"/>
              </a:rPr>
              <a:t>Deputy Attorney General</a:t>
            </a:r>
            <a:br>
              <a:rPr lang="en-US" sz="3600" b="1" dirty="0">
                <a:solidFill>
                  <a:srgbClr val="376092"/>
                </a:solidFill>
                <a:latin typeface="Calibri"/>
                <a:ea typeface="Calibri"/>
                <a:cs typeface="Calibri"/>
              </a:rPr>
            </a:br>
            <a:r>
              <a:rPr lang="en-US" sz="3600" b="1" dirty="0">
                <a:solidFill>
                  <a:srgbClr val="376092"/>
                </a:solidFill>
                <a:latin typeface="Calibri"/>
                <a:ea typeface="Calibri"/>
                <a:cs typeface="Calibri"/>
              </a:rPr>
              <a:t>John E. Tarburton</a:t>
            </a:r>
            <a:br>
              <a:rPr lang="en-US" b="1" dirty="0">
                <a:ea typeface="+mj-lt"/>
                <a:cs typeface="+mj-lt"/>
              </a:rPr>
            </a:br>
            <a:endParaRPr lang="en-US" b="1" cap="small" dirty="0">
              <a:solidFill>
                <a:schemeClr val="accent1">
                  <a:lumMod val="50000"/>
                </a:schemeClr>
              </a:solidFill>
              <a:latin typeface="+mn-lt"/>
              <a:cs typeface="Times New Roman" pitchFamily="18" charset="0"/>
            </a:endParaRPr>
          </a:p>
        </p:txBody>
      </p:sp>
      <p:sp>
        <p:nvSpPr>
          <p:cNvPr id="4" name="Slide Number Placeholder 3">
            <a:extLst>
              <a:ext uri="{FF2B5EF4-FFF2-40B4-BE49-F238E27FC236}">
                <a16:creationId xmlns:a16="http://schemas.microsoft.com/office/drawing/2014/main" id="{252D7A29-9274-D264-B1BD-2B887B739DA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122B04-48E9-492C-9C9E-152011E77947}" type="slidenum">
              <a:rPr lang="en-US" sz="1800" dirty="0" smtClean="0">
                <a:latin typeface="Calibri"/>
                <a:ea typeface="Calibri"/>
                <a:cs typeface="Calibri"/>
              </a:rPr>
              <a:pPr/>
              <a:t>28</a:t>
            </a:fld>
            <a:endParaRPr lang="en-US" sz="1800">
              <a:latin typeface="Calibri"/>
              <a:ea typeface="Calibri"/>
              <a:cs typeface="Calibri"/>
            </a:endParaRPr>
          </a:p>
        </p:txBody>
      </p:sp>
    </p:spTree>
    <p:extLst>
      <p:ext uri="{BB962C8B-B14F-4D97-AF65-F5344CB8AC3E}">
        <p14:creationId xmlns:p14="http://schemas.microsoft.com/office/powerpoint/2010/main" val="2615600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734" y="365126"/>
            <a:ext cx="8243072" cy="1342947"/>
          </a:xfrm>
        </p:spPr>
        <p:txBody>
          <a:bodyPr vert="horz" lIns="91440" tIns="45720" rIns="91440" bIns="45720" rtlCol="0" anchor="ctr">
            <a:noAutofit/>
          </a:bodyPr>
          <a:lstStyle/>
          <a:p>
            <a:pPr algn="ctr"/>
            <a:r>
              <a:rPr lang="en-US" sz="4000" b="1" dirty="0">
                <a:solidFill>
                  <a:srgbClr val="376092"/>
                </a:solidFill>
                <a:ea typeface="+mj-lt"/>
                <a:cs typeface="+mj-lt"/>
              </a:rPr>
              <a:t>FOIA Policy</a:t>
            </a:r>
            <a:br>
              <a:rPr lang="en-US" sz="3600" b="1" dirty="0">
                <a:ea typeface="+mj-lt"/>
                <a:cs typeface="+mj-lt"/>
              </a:rPr>
            </a:br>
            <a:r>
              <a:rPr lang="en-US" sz="3200" b="1" dirty="0">
                <a:solidFill>
                  <a:srgbClr val="376092"/>
                </a:solidFill>
                <a:ea typeface="+mj-lt"/>
                <a:cs typeface="+mj-lt"/>
              </a:rPr>
              <a:t>Public bodies must have a FOIA policy</a:t>
            </a:r>
            <a:endParaRPr lang="en-US" sz="3200" b="1" dirty="0">
              <a:solidFill>
                <a:srgbClr val="376092"/>
              </a:solidFill>
              <a:cs typeface="Calibri"/>
            </a:endParaRPr>
          </a:p>
        </p:txBody>
      </p:sp>
      <p:sp>
        <p:nvSpPr>
          <p:cNvPr id="3" name="Content Placeholder 2"/>
          <p:cNvSpPr>
            <a:spLocks noGrp="1"/>
          </p:cNvSpPr>
          <p:nvPr>
            <p:ph idx="1"/>
          </p:nvPr>
        </p:nvSpPr>
        <p:spPr>
          <a:xfrm>
            <a:off x="343003" y="1711872"/>
            <a:ext cx="8330460" cy="4591819"/>
          </a:xfrm>
        </p:spPr>
        <p:txBody>
          <a:bodyPr vert="horz" lIns="68580" tIns="34290" rIns="68580" bIns="34290" rtlCol="0" anchor="t">
            <a:noAutofit/>
          </a:bodyPr>
          <a:lstStyle/>
          <a:p>
            <a:pPr>
              <a:spcBef>
                <a:spcPts val="600"/>
              </a:spcBef>
              <a:spcAft>
                <a:spcPts val="1000"/>
              </a:spcAft>
              <a:buFont typeface="Wingdings" panose="05000000000000000000" pitchFamily="2" charset="2"/>
              <a:buChar char="Ø"/>
            </a:pPr>
            <a:r>
              <a:rPr lang="en-US" sz="2400" dirty="0">
                <a:solidFill>
                  <a:srgbClr val="0B698F"/>
                </a:solidFill>
                <a:ea typeface="+mn-lt"/>
                <a:cs typeface="+mn-lt"/>
              </a:rPr>
              <a:t>The Delaware FOIA statute requires that all public bodies adopt a policy to address FOIA requests (29 </a:t>
            </a:r>
            <a:r>
              <a:rPr lang="en-US" sz="2400" i="1" dirty="0">
                <a:solidFill>
                  <a:srgbClr val="0B698F"/>
                </a:solidFill>
                <a:ea typeface="+mn-lt"/>
                <a:cs typeface="+mn-lt"/>
              </a:rPr>
              <a:t>Del.</a:t>
            </a:r>
            <a:r>
              <a:rPr lang="en-US" sz="2400" dirty="0">
                <a:solidFill>
                  <a:srgbClr val="0B698F"/>
                </a:solidFill>
                <a:ea typeface="+mn-lt"/>
                <a:cs typeface="+mn-lt"/>
              </a:rPr>
              <a:t> </a:t>
            </a:r>
            <a:r>
              <a:rPr lang="en-US" sz="2400" i="1" dirty="0">
                <a:solidFill>
                  <a:srgbClr val="0B698F"/>
                </a:solidFill>
                <a:ea typeface="+mn-lt"/>
                <a:cs typeface="+mn-lt"/>
              </a:rPr>
              <a:t>C.</a:t>
            </a:r>
            <a:r>
              <a:rPr lang="en-US" sz="2400" dirty="0">
                <a:solidFill>
                  <a:srgbClr val="0B698F"/>
                </a:solidFill>
                <a:ea typeface="+mn-lt"/>
                <a:cs typeface="+mn-lt"/>
              </a:rPr>
              <a:t> § 10003(b)).</a:t>
            </a:r>
            <a:endParaRPr lang="en-US" dirty="0"/>
          </a:p>
          <a:p>
            <a:pPr>
              <a:spcBef>
                <a:spcPts val="600"/>
              </a:spcBef>
              <a:spcAft>
                <a:spcPts val="1000"/>
              </a:spcAft>
              <a:buFont typeface="Wingdings" panose="05000000000000000000" pitchFamily="2" charset="2"/>
              <a:buChar char="Ø"/>
            </a:pPr>
            <a:r>
              <a:rPr lang="en-US" sz="2400" dirty="0">
                <a:solidFill>
                  <a:srgbClr val="0B698F"/>
                </a:solidFill>
                <a:ea typeface="+mn-lt"/>
                <a:cs typeface="+mn-lt"/>
              </a:rPr>
              <a:t>The policy can not violate the FOIA statute.</a:t>
            </a:r>
          </a:p>
          <a:p>
            <a:pPr>
              <a:spcBef>
                <a:spcPts val="600"/>
              </a:spcBef>
              <a:spcAft>
                <a:spcPts val="1000"/>
              </a:spcAft>
              <a:buFont typeface="Wingdings" panose="05000000000000000000" pitchFamily="2" charset="2"/>
              <a:buChar char="Ø"/>
            </a:pPr>
            <a:r>
              <a:rPr lang="en-US" sz="2400" dirty="0">
                <a:solidFill>
                  <a:srgbClr val="0B698F"/>
                </a:solidFill>
                <a:ea typeface="+mn-lt"/>
                <a:cs typeface="+mn-lt"/>
              </a:rPr>
              <a:t>A FOIA request may not be denied solely because the promulgated form is not used (29 </a:t>
            </a:r>
            <a:r>
              <a:rPr lang="en-US" sz="2400" i="1" dirty="0">
                <a:solidFill>
                  <a:srgbClr val="0B698F"/>
                </a:solidFill>
                <a:ea typeface="+mn-lt"/>
                <a:cs typeface="+mn-lt"/>
              </a:rPr>
              <a:t>Del. C.</a:t>
            </a:r>
            <a:r>
              <a:rPr lang="en-US" sz="2400" dirty="0">
                <a:solidFill>
                  <a:srgbClr val="0B698F"/>
                </a:solidFill>
                <a:ea typeface="+mn-lt"/>
                <a:cs typeface="+mn-lt"/>
              </a:rPr>
              <a:t> § 10003(f)).</a:t>
            </a:r>
          </a:p>
          <a:p>
            <a:pPr>
              <a:spcBef>
                <a:spcPts val="600"/>
              </a:spcBef>
              <a:buFont typeface="Wingdings" panose="05000000000000000000" pitchFamily="2" charset="2"/>
              <a:buChar char="Ø"/>
            </a:pPr>
            <a:r>
              <a:rPr lang="en-US" sz="2400" dirty="0">
                <a:solidFill>
                  <a:srgbClr val="0B698F"/>
                </a:solidFill>
                <a:ea typeface="+mn-lt"/>
                <a:cs typeface="+mn-lt"/>
              </a:rPr>
              <a:t>A FOIA policy </a:t>
            </a:r>
            <a:r>
              <a:rPr lang="en-US" sz="2400" u="sng" dirty="0">
                <a:solidFill>
                  <a:srgbClr val="0B698F"/>
                </a:solidFill>
                <a:ea typeface="+mn-lt"/>
                <a:cs typeface="+mn-lt"/>
              </a:rPr>
              <a:t>may</a:t>
            </a:r>
            <a:r>
              <a:rPr lang="en-US" sz="2400" dirty="0">
                <a:solidFill>
                  <a:srgbClr val="0B698F"/>
                </a:solidFill>
                <a:ea typeface="+mn-lt"/>
                <a:cs typeface="+mn-lt"/>
              </a:rPr>
              <a:t> include provisions for the waiver of some or all administrative fees, which must apply equally to a particular class (</a:t>
            </a:r>
            <a:r>
              <a:rPr lang="en-US" sz="2400" i="1" dirty="0">
                <a:solidFill>
                  <a:srgbClr val="0B698F"/>
                </a:solidFill>
                <a:ea typeface="+mn-lt"/>
                <a:cs typeface="+mn-lt"/>
              </a:rPr>
              <a:t>e.g., </a:t>
            </a:r>
            <a:r>
              <a:rPr lang="en-US" sz="2400" dirty="0">
                <a:solidFill>
                  <a:srgbClr val="0B698F"/>
                </a:solidFill>
                <a:ea typeface="+mn-lt"/>
                <a:cs typeface="+mn-lt"/>
              </a:rPr>
              <a:t>non-profit organizations) (29</a:t>
            </a:r>
            <a:r>
              <a:rPr lang="en-US" sz="2400" i="1" dirty="0">
                <a:solidFill>
                  <a:srgbClr val="0B698F"/>
                </a:solidFill>
                <a:ea typeface="+mn-lt"/>
                <a:cs typeface="+mn-lt"/>
              </a:rPr>
              <a:t> Del. C. </a:t>
            </a:r>
            <a:r>
              <a:rPr lang="en-US" sz="2400" dirty="0">
                <a:solidFill>
                  <a:srgbClr val="0B698F"/>
                </a:solidFill>
                <a:ea typeface="+mn-lt"/>
                <a:cs typeface="+mn-lt"/>
              </a:rPr>
              <a:t>§</a:t>
            </a:r>
            <a:r>
              <a:rPr lang="en-US" sz="2400" i="1" dirty="0">
                <a:solidFill>
                  <a:srgbClr val="0B698F"/>
                </a:solidFill>
                <a:ea typeface="+mn-lt"/>
                <a:cs typeface="+mn-lt"/>
              </a:rPr>
              <a:t> </a:t>
            </a:r>
            <a:r>
              <a:rPr lang="en-US" sz="2400" dirty="0">
                <a:solidFill>
                  <a:srgbClr val="0B698F"/>
                </a:solidFill>
                <a:ea typeface="+mn-lt"/>
                <a:cs typeface="+mn-lt"/>
              </a:rPr>
              <a:t>10003(m)(2)).</a:t>
            </a:r>
          </a:p>
          <a:p>
            <a:endParaRPr lang="en-US" sz="2100" dirty="0">
              <a:solidFill>
                <a:schemeClr val="accent1">
                  <a:lumMod val="75000"/>
                </a:schemeClr>
              </a:solidFill>
              <a:cs typeface="Calibri"/>
            </a:endParaRPr>
          </a:p>
          <a:p>
            <a:endParaRPr lang="en-US" sz="2100" dirty="0">
              <a:solidFill>
                <a:schemeClr val="accent1">
                  <a:lumMod val="75000"/>
                </a:schemeClr>
              </a:solidFill>
              <a:cs typeface="Calibri"/>
            </a:endParaRPr>
          </a:p>
        </p:txBody>
      </p:sp>
      <p:sp>
        <p:nvSpPr>
          <p:cNvPr id="8" name="Slide Number Placeholder 3">
            <a:extLst>
              <a:ext uri="{FF2B5EF4-FFF2-40B4-BE49-F238E27FC236}">
                <a16:creationId xmlns:a16="http://schemas.microsoft.com/office/drawing/2014/main" id="{2D3A3821-20AD-04D8-59D9-CF4EA46969A0}"/>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29</a:t>
            </a:fld>
            <a:endParaRPr lang="en-US" sz="1800">
              <a:latin typeface="Calibri"/>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b="1">
                <a:solidFill>
                  <a:schemeClr val="accent1">
                    <a:lumMod val="75000"/>
                  </a:schemeClr>
                </a:solidFill>
                <a:latin typeface="+mn-lt"/>
                <a:ea typeface="+mn-ea"/>
                <a:cs typeface="+mn-cs"/>
              </a:rPr>
              <a:t>DISCLAIMERS</a:t>
            </a:r>
          </a:p>
        </p:txBody>
      </p:sp>
      <p:sp>
        <p:nvSpPr>
          <p:cNvPr id="50179" name="Rectangle 3"/>
          <p:cNvSpPr>
            <a:spLocks noGrp="1" noChangeArrowheads="1"/>
          </p:cNvSpPr>
          <p:nvPr>
            <p:ph type="body" idx="1"/>
          </p:nvPr>
        </p:nvSpPr>
        <p:spPr>
          <a:xfrm>
            <a:off x="457200" y="1341437"/>
            <a:ext cx="8229600" cy="4754563"/>
          </a:xfrm>
        </p:spPr>
        <p:txBody>
          <a:bodyPr>
            <a:normAutofit fontScale="92500" lnSpcReduction="20000"/>
          </a:bodyPr>
          <a:lstStyle/>
          <a:p>
            <a:r>
              <a:rPr lang="en-US">
                <a:solidFill>
                  <a:schemeClr val="accent1">
                    <a:lumMod val="75000"/>
                  </a:schemeClr>
                </a:solidFill>
              </a:rPr>
              <a:t>The legislature specifically provided that this presentation is </a:t>
            </a:r>
            <a:r>
              <a:rPr lang="en-US" u="sng">
                <a:solidFill>
                  <a:schemeClr val="accent1">
                    <a:lumMod val="75000"/>
                  </a:schemeClr>
                </a:solidFill>
              </a:rPr>
              <a:t>NOT</a:t>
            </a:r>
            <a:r>
              <a:rPr lang="en-US">
                <a:solidFill>
                  <a:schemeClr val="accent1">
                    <a:lumMod val="75000"/>
                  </a:schemeClr>
                </a:solidFill>
              </a:rPr>
              <a:t> to be construed as legal advice</a:t>
            </a:r>
          </a:p>
          <a:p>
            <a:pPr eaLnBrk="1" hangingPunct="1"/>
            <a:r>
              <a:rPr lang="en-US">
                <a:solidFill>
                  <a:schemeClr val="accent1">
                    <a:lumMod val="75000"/>
                  </a:schemeClr>
                </a:solidFill>
              </a:rPr>
              <a:t>The information that follows summarizes the law  </a:t>
            </a:r>
          </a:p>
          <a:p>
            <a:pPr lvl="1" eaLnBrk="1" hangingPunct="1"/>
            <a:r>
              <a:rPr lang="en-US">
                <a:solidFill>
                  <a:schemeClr val="accent1">
                    <a:lumMod val="75000"/>
                  </a:schemeClr>
                </a:solidFill>
              </a:rPr>
              <a:t>We cannot cover every situation</a:t>
            </a:r>
          </a:p>
          <a:p>
            <a:pPr lvl="1" eaLnBrk="1" hangingPunct="1"/>
            <a:r>
              <a:rPr lang="en-US">
                <a:solidFill>
                  <a:schemeClr val="accent1">
                    <a:lumMod val="75000"/>
                  </a:schemeClr>
                </a:solidFill>
              </a:rPr>
              <a:t>We cannot address fact-specific questions</a:t>
            </a:r>
          </a:p>
          <a:p>
            <a:pPr eaLnBrk="1" hangingPunct="1"/>
            <a:r>
              <a:rPr lang="en-US">
                <a:solidFill>
                  <a:schemeClr val="accent1">
                    <a:lumMod val="75000"/>
                  </a:schemeClr>
                </a:solidFill>
              </a:rPr>
              <a:t>If you have a question . . . </a:t>
            </a:r>
          </a:p>
          <a:p>
            <a:pPr lvl="1" eaLnBrk="1" hangingPunct="1"/>
            <a:r>
              <a:rPr lang="en-US">
                <a:solidFill>
                  <a:schemeClr val="accent1">
                    <a:lumMod val="75000"/>
                  </a:schemeClr>
                </a:solidFill>
              </a:rPr>
              <a:t>Contact your legal counsel</a:t>
            </a:r>
            <a:endParaRPr lang="en-US" altLang="ja-JP">
              <a:solidFill>
                <a:schemeClr val="accent1">
                  <a:lumMod val="75000"/>
                </a:schemeClr>
              </a:solidFill>
            </a:endParaRPr>
          </a:p>
          <a:p>
            <a:pPr lvl="1"/>
            <a:r>
              <a:rPr lang="en-US">
                <a:solidFill>
                  <a:schemeClr val="accent1">
                    <a:lumMod val="75000"/>
                  </a:schemeClr>
                </a:solidFill>
              </a:rPr>
              <a:t>Review the Department of Justice’s Policy Manual for FOIA Coordinators, which is available at: https://attorneygeneral.delaware.gov/executive/open-government/</a:t>
            </a:r>
          </a:p>
        </p:txBody>
      </p:sp>
      <p:sp>
        <p:nvSpPr>
          <p:cNvPr id="2" name="Slide Number Placeholder 1"/>
          <p:cNvSpPr>
            <a:spLocks noGrp="1"/>
          </p:cNvSpPr>
          <p:nvPr>
            <p:ph type="sldNum" sz="quarter" idx="12"/>
          </p:nvPr>
        </p:nvSpPr>
        <p:spPr/>
        <p:txBody>
          <a:bodyPr/>
          <a:lstStyle/>
          <a:p>
            <a:fld id="{18122B04-48E9-492C-9C9E-152011E7794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863" y="1089680"/>
            <a:ext cx="7770661" cy="624205"/>
          </a:xfrm>
        </p:spPr>
        <p:txBody>
          <a:bodyPr>
            <a:normAutofit fontScale="90000"/>
          </a:bodyPr>
          <a:lstStyle/>
          <a:p>
            <a:pPr algn="ctr"/>
            <a:r>
              <a:rPr lang="en-US" sz="3800" b="1">
                <a:solidFill>
                  <a:srgbClr val="376092"/>
                </a:solidFill>
              </a:rPr>
              <a:t>Title 8 of Delaware’s Administrative Code</a:t>
            </a:r>
            <a:br>
              <a:rPr lang="en-US" b="1" u="sng" kern="100">
                <a:solidFill>
                  <a:srgbClr val="376092"/>
                </a:solidFill>
                <a:latin typeface="Calibri" panose="020F0502020204030204" pitchFamily="34" charset="0"/>
                <a:ea typeface="Calibri" panose="020F0502020204030204" pitchFamily="34" charset="0"/>
                <a:cs typeface="Times New Roman" panose="02020603050405020304" pitchFamily="18" charset="0"/>
              </a:rPr>
            </a:br>
            <a:endParaRPr lang="en-US" sz="1650" b="1">
              <a:solidFill>
                <a:schemeClr val="accent1">
                  <a:lumMod val="75000"/>
                </a:schemeClr>
              </a:solidFill>
            </a:endParaRPr>
          </a:p>
        </p:txBody>
      </p:sp>
      <p:sp>
        <p:nvSpPr>
          <p:cNvPr id="3" name="Content Placeholder 2"/>
          <p:cNvSpPr>
            <a:spLocks noGrp="1"/>
          </p:cNvSpPr>
          <p:nvPr>
            <p:ph idx="1"/>
          </p:nvPr>
        </p:nvSpPr>
        <p:spPr>
          <a:xfrm>
            <a:off x="1090849" y="1681629"/>
            <a:ext cx="6857999" cy="1580263"/>
          </a:xfrm>
        </p:spPr>
        <p:txBody>
          <a:bodyPr vert="horz" lIns="68580" tIns="34290" rIns="68580" bIns="34290" rtlCol="0" anchor="t">
            <a:normAutofit/>
          </a:bodyPr>
          <a:lstStyle/>
          <a:p>
            <a:pPr marL="173355" lvl="1" indent="0">
              <a:buNone/>
            </a:pPr>
            <a:r>
              <a:rPr lang="en-US" sz="2450">
                <a:solidFill>
                  <a:schemeClr val="accent1">
                    <a:lumMod val="75000"/>
                  </a:schemeClr>
                </a:solidFill>
              </a:rPr>
              <a:t>Title 8 of Delaware’s Administrative Code lists the FOIA Policies and Procedures for various State agencies. </a:t>
            </a:r>
          </a:p>
          <a:p>
            <a:pPr marL="430530" lvl="1" indent="-257175"/>
            <a:endParaRPr lang="en-US" sz="2475">
              <a:solidFill>
                <a:schemeClr val="accent1">
                  <a:lumMod val="75000"/>
                </a:schemeClr>
              </a:solidFill>
            </a:endParaRPr>
          </a:p>
          <a:p>
            <a:pPr marL="516255" lvl="1" indent="0">
              <a:buNone/>
            </a:pPr>
            <a:endParaRPr lang="en-US">
              <a:solidFill>
                <a:schemeClr val="accent1">
                  <a:lumMod val="75000"/>
                </a:schemeClr>
              </a:solidFill>
            </a:endParaRPr>
          </a:p>
        </p:txBody>
      </p:sp>
      <p:pic>
        <p:nvPicPr>
          <p:cNvPr id="6" name="Picture 5">
            <a:extLst>
              <a:ext uri="{FF2B5EF4-FFF2-40B4-BE49-F238E27FC236}">
                <a16:creationId xmlns:a16="http://schemas.microsoft.com/office/drawing/2014/main" id="{24F51F9A-0C66-0ECB-1F37-88AFA29FE9A2}"/>
              </a:ext>
            </a:extLst>
          </p:cNvPr>
          <p:cNvPicPr>
            <a:picLocks noChangeAspect="1"/>
          </p:cNvPicPr>
          <p:nvPr/>
        </p:nvPicPr>
        <p:blipFill>
          <a:blip r:embed="rId3"/>
          <a:stretch>
            <a:fillRect/>
          </a:stretch>
        </p:blipFill>
        <p:spPr>
          <a:xfrm>
            <a:off x="1142998" y="3261890"/>
            <a:ext cx="6858000" cy="2208578"/>
          </a:xfrm>
          <a:prstGeom prst="rect">
            <a:avLst/>
          </a:prstGeom>
        </p:spPr>
      </p:pic>
      <p:sp>
        <p:nvSpPr>
          <p:cNvPr id="7" name="Slide Number Placeholder 3">
            <a:extLst>
              <a:ext uri="{FF2B5EF4-FFF2-40B4-BE49-F238E27FC236}">
                <a16:creationId xmlns:a16="http://schemas.microsoft.com/office/drawing/2014/main" id="{212252B4-DBBD-38D6-D103-59802A2F76BC}"/>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30</a:t>
            </a:fld>
            <a:endParaRPr lang="en-US" sz="1800">
              <a:latin typeface="Calibri"/>
              <a:ea typeface="Calibri"/>
              <a:cs typeface="Calibri"/>
            </a:endParaRPr>
          </a:p>
        </p:txBody>
      </p:sp>
    </p:spTree>
    <p:extLst>
      <p:ext uri="{BB962C8B-B14F-4D97-AF65-F5344CB8AC3E}">
        <p14:creationId xmlns:p14="http://schemas.microsoft.com/office/powerpoint/2010/main" val="4220467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A0316-8667-BB29-BC8C-BFB4B27F71F1}"/>
              </a:ext>
            </a:extLst>
          </p:cNvPr>
          <p:cNvSpPr txBox="1"/>
          <p:nvPr/>
        </p:nvSpPr>
        <p:spPr>
          <a:xfrm>
            <a:off x="511984" y="599130"/>
            <a:ext cx="8120033" cy="553998"/>
          </a:xfrm>
          <a:prstGeom prst="rect">
            <a:avLst/>
          </a:prstGeom>
          <a:noFill/>
        </p:spPr>
        <p:txBody>
          <a:bodyPr wrap="square" lIns="91440" tIns="45720" rIns="91440" bIns="45720" rtlCol="0" anchor="t">
            <a:spAutoFit/>
          </a:bodyPr>
          <a:lstStyle/>
          <a:p>
            <a:pPr algn="ctr"/>
            <a:r>
              <a:rPr lang="en-US" sz="3000" b="1">
                <a:solidFill>
                  <a:srgbClr val="376092"/>
                </a:solidFill>
                <a:latin typeface="+mj-lt"/>
                <a:ea typeface="+mj-lt"/>
                <a:cs typeface="+mj-lt"/>
              </a:rPr>
              <a:t>Title 8 of Delaware’s Administrative Code</a:t>
            </a:r>
          </a:p>
        </p:txBody>
      </p:sp>
      <p:pic>
        <p:nvPicPr>
          <p:cNvPr id="4" name="Picture 3">
            <a:extLst>
              <a:ext uri="{FF2B5EF4-FFF2-40B4-BE49-F238E27FC236}">
                <a16:creationId xmlns:a16="http://schemas.microsoft.com/office/drawing/2014/main" id="{ADCF73D0-8675-389D-4BF8-FF4859DFCFA7}"/>
              </a:ext>
            </a:extLst>
          </p:cNvPr>
          <p:cNvPicPr>
            <a:picLocks noChangeAspect="1"/>
          </p:cNvPicPr>
          <p:nvPr/>
        </p:nvPicPr>
        <p:blipFill>
          <a:blip r:embed="rId3"/>
          <a:stretch>
            <a:fillRect/>
          </a:stretch>
        </p:blipFill>
        <p:spPr>
          <a:xfrm>
            <a:off x="736380" y="1378317"/>
            <a:ext cx="3709331" cy="4882894"/>
          </a:xfrm>
          <a:prstGeom prst="rect">
            <a:avLst/>
          </a:prstGeom>
        </p:spPr>
      </p:pic>
      <p:pic>
        <p:nvPicPr>
          <p:cNvPr id="8" name="Picture 7">
            <a:extLst>
              <a:ext uri="{FF2B5EF4-FFF2-40B4-BE49-F238E27FC236}">
                <a16:creationId xmlns:a16="http://schemas.microsoft.com/office/drawing/2014/main" id="{2E63BCD6-14EF-5EA9-5A46-757D370865E7}"/>
              </a:ext>
            </a:extLst>
          </p:cNvPr>
          <p:cNvPicPr>
            <a:picLocks noChangeAspect="1"/>
          </p:cNvPicPr>
          <p:nvPr/>
        </p:nvPicPr>
        <p:blipFill>
          <a:blip r:embed="rId4"/>
          <a:stretch>
            <a:fillRect/>
          </a:stretch>
        </p:blipFill>
        <p:spPr>
          <a:xfrm>
            <a:off x="4437018" y="1476986"/>
            <a:ext cx="4186613" cy="4879838"/>
          </a:xfrm>
          <a:prstGeom prst="rect">
            <a:avLst/>
          </a:prstGeom>
        </p:spPr>
      </p:pic>
      <p:sp>
        <p:nvSpPr>
          <p:cNvPr id="9" name="Slide Number Placeholder 3">
            <a:extLst>
              <a:ext uri="{FF2B5EF4-FFF2-40B4-BE49-F238E27FC236}">
                <a16:creationId xmlns:a16="http://schemas.microsoft.com/office/drawing/2014/main" id="{25864E0E-12C9-AE5A-F350-C9365CFCC95B}"/>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31</a:t>
            </a:fld>
            <a:endParaRPr lang="en-US" sz="1800">
              <a:latin typeface="Calibri"/>
              <a:ea typeface="Calibri"/>
              <a:cs typeface="Calibri"/>
            </a:endParaRPr>
          </a:p>
        </p:txBody>
      </p:sp>
    </p:spTree>
    <p:extLst>
      <p:ext uri="{BB962C8B-B14F-4D97-AF65-F5344CB8AC3E}">
        <p14:creationId xmlns:p14="http://schemas.microsoft.com/office/powerpoint/2010/main" val="362463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82B07CF-E301-4E04-BF25-D9092C7E2B81}"/>
              </a:ext>
            </a:extLst>
          </p:cNvPr>
          <p:cNvSpPr>
            <a:spLocks noGrp="1"/>
          </p:cNvSpPr>
          <p:nvPr>
            <p:ph type="title"/>
          </p:nvPr>
        </p:nvSpPr>
        <p:spPr>
          <a:xfrm>
            <a:off x="656090" y="1326827"/>
            <a:ext cx="7549592" cy="783296"/>
          </a:xfrm>
        </p:spPr>
        <p:txBody>
          <a:bodyPr anchor="b">
            <a:normAutofit/>
          </a:bodyPr>
          <a:lstStyle/>
          <a:p>
            <a:pPr algn="ctr"/>
            <a:r>
              <a:rPr lang="en-US" sz="4050" b="1">
                <a:solidFill>
                  <a:srgbClr val="376092"/>
                </a:solidFill>
                <a:ea typeface="+mj-lt"/>
                <a:cs typeface="+mj-lt"/>
              </a:rPr>
              <a:t>What is a Public Record?</a:t>
            </a:r>
            <a:endParaRPr lang="en-US" sz="4050">
              <a:solidFill>
                <a:srgbClr val="376092"/>
              </a:solidFill>
            </a:endParaRP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2356384"/>
            <a:ext cx="8590946" cy="5862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09560"/>
            <a:ext cx="8537522"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BF827111-7EB6-4F19-AE3E-68651AE232A3}"/>
              </a:ext>
            </a:extLst>
          </p:cNvPr>
          <p:cNvSpPr>
            <a:spLocks noGrp="1"/>
          </p:cNvSpPr>
          <p:nvPr>
            <p:ph idx="1"/>
          </p:nvPr>
        </p:nvSpPr>
        <p:spPr>
          <a:xfrm>
            <a:off x="232475" y="2650426"/>
            <a:ext cx="4064288" cy="2990348"/>
          </a:xfrm>
        </p:spPr>
        <p:txBody>
          <a:bodyPr vert="horz" lIns="68580" tIns="34290" rIns="68580" bIns="34290" rtlCol="0" anchor="ctr">
            <a:normAutofit/>
          </a:bodyPr>
          <a:lstStyle/>
          <a:p>
            <a:pPr marL="0" indent="0">
              <a:spcBef>
                <a:spcPts val="0"/>
              </a:spcBef>
              <a:buNone/>
            </a:pPr>
            <a:r>
              <a:rPr lang="en-US" sz="1800">
                <a:solidFill>
                  <a:srgbClr val="0B698F"/>
                </a:solidFill>
                <a:ea typeface="+mn-lt"/>
                <a:cs typeface="+mn-lt"/>
              </a:rPr>
              <a:t>“Public Record” is defined in FOIA (</a:t>
            </a:r>
            <a:r>
              <a:rPr lang="en-US" sz="1800" i="1">
                <a:solidFill>
                  <a:srgbClr val="0B698F"/>
                </a:solidFill>
                <a:ea typeface="+mn-lt"/>
                <a:cs typeface="+mn-lt"/>
              </a:rPr>
              <a:t>See </a:t>
            </a:r>
            <a:r>
              <a:rPr lang="en-US" sz="1800">
                <a:solidFill>
                  <a:srgbClr val="0B698F"/>
                </a:solidFill>
                <a:ea typeface="+mn-lt"/>
                <a:cs typeface="+mn-lt"/>
              </a:rPr>
              <a:t>29</a:t>
            </a:r>
            <a:r>
              <a:rPr lang="en-US" sz="1800" i="1">
                <a:solidFill>
                  <a:srgbClr val="0B698F"/>
                </a:solidFill>
                <a:ea typeface="+mn-lt"/>
                <a:cs typeface="+mn-lt"/>
              </a:rPr>
              <a:t> Del. C. </a:t>
            </a:r>
            <a:r>
              <a:rPr lang="en-US" sz="1800">
                <a:solidFill>
                  <a:srgbClr val="0B698F"/>
                </a:solidFill>
                <a:ea typeface="+mn-lt"/>
                <a:cs typeface="+mn-lt"/>
              </a:rPr>
              <a:t>§</a:t>
            </a:r>
            <a:r>
              <a:rPr lang="en-US" sz="1800" i="1">
                <a:solidFill>
                  <a:srgbClr val="0B698F"/>
                </a:solidFill>
                <a:ea typeface="+mn-lt"/>
                <a:cs typeface="+mn-lt"/>
              </a:rPr>
              <a:t> </a:t>
            </a:r>
            <a:r>
              <a:rPr lang="en-US" sz="1800">
                <a:solidFill>
                  <a:srgbClr val="0B698F"/>
                </a:solidFill>
                <a:ea typeface="+mn-lt"/>
                <a:cs typeface="+mn-lt"/>
              </a:rPr>
              <a:t>10002(o)) and the definition is purposefully very broad:</a:t>
            </a:r>
            <a:endParaRPr lang="en-US" sz="1800">
              <a:solidFill>
                <a:srgbClr val="0B698F"/>
              </a:solidFill>
              <a:cs typeface="Calibri"/>
            </a:endParaRPr>
          </a:p>
          <a:p>
            <a:pPr marL="0" indent="0">
              <a:buNone/>
            </a:pPr>
            <a:r>
              <a:rPr lang="en-US" sz="1600">
                <a:solidFill>
                  <a:srgbClr val="0B698F"/>
                </a:solidFill>
                <a:effectLst/>
                <a:latin typeface="Times New Roman"/>
                <a:ea typeface="Calibri"/>
                <a:cs typeface="Times New Roman"/>
              </a:rPr>
              <a:t>“information of any kind, owned, made, used, retained, received, produced, composed, drafted or otherwise compiled or collected, by any public body, relating in any way to public business, or in any way of public interest, or in any way related to public purposes, regardless of the physical form or characteristic by which such information is stored, recorded or reproduced.”</a:t>
            </a:r>
            <a:endParaRPr lang="en-US" sz="1600">
              <a:solidFill>
                <a:srgbClr val="0B698F"/>
              </a:solidFill>
              <a:latin typeface="Times New Roman"/>
              <a:ea typeface="Calibri"/>
              <a:cs typeface="Times New Roman"/>
            </a:endParaRPr>
          </a:p>
        </p:txBody>
      </p:sp>
      <p:pic>
        <p:nvPicPr>
          <p:cNvPr id="6" name="Picture 5">
            <a:extLst>
              <a:ext uri="{FF2B5EF4-FFF2-40B4-BE49-F238E27FC236}">
                <a16:creationId xmlns:a16="http://schemas.microsoft.com/office/drawing/2014/main" id="{9BFC7EA3-4B0E-B52B-1117-CA089DF250A0}"/>
              </a:ext>
            </a:extLst>
          </p:cNvPr>
          <p:cNvPicPr>
            <a:picLocks noChangeAspect="1"/>
          </p:cNvPicPr>
          <p:nvPr/>
        </p:nvPicPr>
        <p:blipFill>
          <a:blip r:embed="rId2"/>
          <a:stretch>
            <a:fillRect/>
          </a:stretch>
        </p:blipFill>
        <p:spPr>
          <a:xfrm>
            <a:off x="4433649" y="3002754"/>
            <a:ext cx="3862708" cy="2221057"/>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259202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3">
            <a:extLst>
              <a:ext uri="{FF2B5EF4-FFF2-40B4-BE49-F238E27FC236}">
                <a16:creationId xmlns:a16="http://schemas.microsoft.com/office/drawing/2014/main" id="{438299A9-D9B5-14F2-B4A6-4919D1DDF486}"/>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32</a:t>
            </a:fld>
            <a:endParaRPr lang="en-US" sz="1800">
              <a:latin typeface="Calibri"/>
              <a:ea typeface="Calibri"/>
              <a:cs typeface="Calibri"/>
            </a:endParaRPr>
          </a:p>
        </p:txBody>
      </p:sp>
    </p:spTree>
    <p:extLst>
      <p:ext uri="{BB962C8B-B14F-4D97-AF65-F5344CB8AC3E}">
        <p14:creationId xmlns:p14="http://schemas.microsoft.com/office/powerpoint/2010/main" val="398099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82B07CF-E301-4E04-BF25-D9092C7E2B81}"/>
              </a:ext>
            </a:extLst>
          </p:cNvPr>
          <p:cNvSpPr>
            <a:spLocks noGrp="1"/>
          </p:cNvSpPr>
          <p:nvPr>
            <p:ph type="title"/>
          </p:nvPr>
        </p:nvSpPr>
        <p:spPr>
          <a:xfrm>
            <a:off x="795162" y="1326827"/>
            <a:ext cx="7549592" cy="783296"/>
          </a:xfrm>
        </p:spPr>
        <p:txBody>
          <a:bodyPr anchor="b">
            <a:normAutofit/>
          </a:bodyPr>
          <a:lstStyle/>
          <a:p>
            <a:pPr algn="ctr"/>
            <a:r>
              <a:rPr lang="en-US" sz="4050" b="1">
                <a:solidFill>
                  <a:srgbClr val="376092"/>
                </a:solidFill>
                <a:ea typeface="+mj-lt"/>
                <a:cs typeface="+mj-lt"/>
              </a:rPr>
              <a:t>What is not a Public Record?</a:t>
            </a:r>
            <a:endParaRPr lang="en-US" sz="4050">
              <a:solidFill>
                <a:srgbClr val="376092"/>
              </a:solidFill>
            </a:endParaRP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2356384"/>
            <a:ext cx="8590946" cy="5862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09560"/>
            <a:ext cx="8537522" cy="320099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BF827111-7EB6-4F19-AE3E-68651AE232A3}"/>
              </a:ext>
            </a:extLst>
          </p:cNvPr>
          <p:cNvSpPr>
            <a:spLocks noGrp="1"/>
          </p:cNvSpPr>
          <p:nvPr>
            <p:ph idx="1"/>
          </p:nvPr>
        </p:nvSpPr>
        <p:spPr>
          <a:xfrm>
            <a:off x="472870" y="2833137"/>
            <a:ext cx="3862708" cy="2729588"/>
          </a:xfrm>
        </p:spPr>
        <p:txBody>
          <a:bodyPr vert="horz" lIns="68580" tIns="34290" rIns="68580" bIns="34290" rtlCol="0" anchor="ctr">
            <a:normAutofit/>
          </a:bodyPr>
          <a:lstStyle/>
          <a:p>
            <a:pPr marL="0" indent="0">
              <a:lnSpc>
                <a:spcPct val="80000"/>
              </a:lnSpc>
              <a:spcBef>
                <a:spcPts val="450"/>
              </a:spcBef>
              <a:buNone/>
            </a:pPr>
            <a:r>
              <a:rPr lang="en-US" sz="3000">
                <a:solidFill>
                  <a:srgbClr val="0B698F"/>
                </a:solidFill>
                <a:ea typeface="+mn-lt"/>
                <a:cs typeface="+mn-lt"/>
              </a:rPr>
              <a:t>There are many records that are deemed not to be public records, and those exceptions are found in 29</a:t>
            </a:r>
            <a:r>
              <a:rPr lang="en-US" sz="3000" i="1">
                <a:solidFill>
                  <a:srgbClr val="0B698F"/>
                </a:solidFill>
                <a:ea typeface="+mn-lt"/>
                <a:cs typeface="+mn-lt"/>
              </a:rPr>
              <a:t> Del. C.</a:t>
            </a:r>
            <a:r>
              <a:rPr lang="en-US" sz="3000">
                <a:solidFill>
                  <a:srgbClr val="0B698F"/>
                </a:solidFill>
                <a:ea typeface="+mn-lt"/>
                <a:cs typeface="+mn-lt"/>
              </a:rPr>
              <a:t> §</a:t>
            </a:r>
            <a:r>
              <a:rPr lang="en-US" sz="3000" i="1">
                <a:solidFill>
                  <a:srgbClr val="0B698F"/>
                </a:solidFill>
                <a:ea typeface="+mn-lt"/>
                <a:cs typeface="+mn-lt"/>
              </a:rPr>
              <a:t> </a:t>
            </a:r>
            <a:r>
              <a:rPr lang="en-US" sz="3000">
                <a:solidFill>
                  <a:srgbClr val="0B698F"/>
                </a:solidFill>
                <a:ea typeface="+mn-lt"/>
                <a:cs typeface="+mn-lt"/>
              </a:rPr>
              <a:t>10002(o)(1)-(19).</a:t>
            </a:r>
            <a:endParaRPr lang="en-US" sz="3000">
              <a:solidFill>
                <a:srgbClr val="0B698F"/>
              </a:solidFill>
              <a:cs typeface="Calibri"/>
            </a:endParaRPr>
          </a:p>
        </p:txBody>
      </p:sp>
      <p:pic>
        <p:nvPicPr>
          <p:cNvPr id="6" name="Picture 5">
            <a:extLst>
              <a:ext uri="{FF2B5EF4-FFF2-40B4-BE49-F238E27FC236}">
                <a16:creationId xmlns:a16="http://schemas.microsoft.com/office/drawing/2014/main" id="{9BFC7EA3-4B0E-B52B-1117-CA089DF250A0}"/>
              </a:ext>
            </a:extLst>
          </p:cNvPr>
          <p:cNvPicPr>
            <a:picLocks noChangeAspect="1"/>
          </p:cNvPicPr>
          <p:nvPr/>
        </p:nvPicPr>
        <p:blipFill>
          <a:blip r:embed="rId2"/>
          <a:stretch>
            <a:fillRect/>
          </a:stretch>
        </p:blipFill>
        <p:spPr>
          <a:xfrm>
            <a:off x="4433649" y="3002754"/>
            <a:ext cx="3862708" cy="2221057"/>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1030" y="2592020"/>
            <a:ext cx="586275"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342317D4-F662-9379-7243-3E3EB6E38CE6}"/>
              </a:ext>
            </a:extLst>
          </p:cNvPr>
          <p:cNvSpPr txBox="1"/>
          <p:nvPr/>
        </p:nvSpPr>
        <p:spPr>
          <a:xfrm>
            <a:off x="5308449" y="2755898"/>
            <a:ext cx="1730967" cy="2954655"/>
          </a:xfrm>
          <a:prstGeom prst="rect">
            <a:avLst/>
          </a:prstGeom>
          <a:noFill/>
        </p:spPr>
        <p:txBody>
          <a:bodyPr wrap="square" rtlCol="0">
            <a:spAutoFit/>
          </a:bodyPr>
          <a:lstStyle/>
          <a:p>
            <a:r>
              <a:rPr lang="en-US" sz="18750">
                <a:solidFill>
                  <a:srgbClr val="FF0000"/>
                </a:solidFill>
                <a:latin typeface="Arial Rounded MT Bold" panose="020F0704030504030204" pitchFamily="34" charset="0"/>
              </a:rPr>
              <a:t>X</a:t>
            </a:r>
          </a:p>
        </p:txBody>
      </p:sp>
      <p:sp>
        <p:nvSpPr>
          <p:cNvPr id="7" name="Slide Number Placeholder 3">
            <a:extLst>
              <a:ext uri="{FF2B5EF4-FFF2-40B4-BE49-F238E27FC236}">
                <a16:creationId xmlns:a16="http://schemas.microsoft.com/office/drawing/2014/main" id="{363B8E54-3560-D9D5-4AC0-518EB4E2ED7F}"/>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33</a:t>
            </a:fld>
            <a:endParaRPr lang="en-US" sz="1800">
              <a:latin typeface="Calibri"/>
              <a:ea typeface="Calibri"/>
              <a:cs typeface="Calibri"/>
            </a:endParaRPr>
          </a:p>
        </p:txBody>
      </p:sp>
    </p:spTree>
    <p:extLst>
      <p:ext uri="{BB962C8B-B14F-4D97-AF65-F5344CB8AC3E}">
        <p14:creationId xmlns:p14="http://schemas.microsoft.com/office/powerpoint/2010/main" val="2632691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pic>
        <p:nvPicPr>
          <p:cNvPr id="7170" name="Picture 2" descr="Unduh Mlive Mod APK Versi Terbaru untuk Menambah Fitur dan ...">
            <a:extLst>
              <a:ext uri="{FF2B5EF4-FFF2-40B4-BE49-F238E27FC236}">
                <a16:creationId xmlns:a16="http://schemas.microsoft.com/office/drawing/2014/main" id="{9248AEA7-501E-5055-8EE6-B2AA82460E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21197" y="3203991"/>
            <a:ext cx="4699616" cy="34307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827111-7EB6-4F19-AE3E-68651AE232A3}"/>
              </a:ext>
            </a:extLst>
          </p:cNvPr>
          <p:cNvSpPr>
            <a:spLocks noGrp="1"/>
          </p:cNvSpPr>
          <p:nvPr>
            <p:ph idx="1"/>
          </p:nvPr>
        </p:nvSpPr>
        <p:spPr>
          <a:xfrm>
            <a:off x="348712" y="1277858"/>
            <a:ext cx="8427203" cy="4302284"/>
          </a:xfrm>
        </p:spPr>
        <p:txBody>
          <a:bodyPr vert="horz" lIns="68580" tIns="34290" rIns="68580" bIns="34290" rtlCol="0" anchor="t">
            <a:normAutofit/>
          </a:bodyPr>
          <a:lstStyle/>
          <a:p>
            <a:pPr marL="0" indent="0">
              <a:buNone/>
            </a:pPr>
            <a:r>
              <a:rPr lang="en-US" sz="3300" dirty="0">
                <a:solidFill>
                  <a:schemeClr val="accent1">
                    <a:lumMod val="75000"/>
                  </a:schemeClr>
                </a:solidFill>
                <a:ea typeface="+mn-lt"/>
                <a:cs typeface="+mn-lt"/>
              </a:rPr>
              <a:t>It should be noted that FOIA requires Public Bodies to provide access to Public Records. </a:t>
            </a:r>
          </a:p>
          <a:p>
            <a:pPr marL="0" indent="0">
              <a:buNone/>
            </a:pPr>
            <a:r>
              <a:rPr lang="en-US" sz="3300" dirty="0">
                <a:solidFill>
                  <a:schemeClr val="accent1">
                    <a:lumMod val="75000"/>
                  </a:schemeClr>
                </a:solidFill>
                <a:ea typeface="+mn-lt"/>
                <a:cs typeface="+mn-lt"/>
              </a:rPr>
              <a:t>FOIA                     require </a:t>
            </a:r>
            <a:r>
              <a:rPr lang="en-US" sz="3400" dirty="0">
                <a:solidFill>
                  <a:schemeClr val="accent1">
                    <a:lumMod val="75000"/>
                  </a:schemeClr>
                </a:solidFill>
                <a:ea typeface="+mn-lt"/>
                <a:cs typeface="+mn-lt"/>
              </a:rPr>
              <a:t>Public Bodies</a:t>
            </a:r>
            <a:r>
              <a:rPr lang="en-US" sz="3300" dirty="0">
                <a:solidFill>
                  <a:schemeClr val="accent1">
                    <a:lumMod val="75000"/>
                  </a:schemeClr>
                </a:solidFill>
                <a:ea typeface="+mn-lt"/>
                <a:cs typeface="+mn-lt"/>
              </a:rPr>
              <a:t> to  answer questions or create documents.</a:t>
            </a:r>
          </a:p>
          <a:p>
            <a:pPr marL="0" indent="0">
              <a:buNone/>
            </a:pPr>
            <a:endParaRPr lang="en-US" sz="1275" dirty="0">
              <a:ea typeface="+mn-lt"/>
              <a:cs typeface="+mn-lt"/>
            </a:endParaRPr>
          </a:p>
          <a:p>
            <a:pPr marL="0" indent="0">
              <a:buNone/>
            </a:pPr>
            <a:endParaRPr lang="en-US" sz="1275" dirty="0">
              <a:ea typeface="+mn-lt"/>
              <a:cs typeface="+mn-lt"/>
            </a:endParaRPr>
          </a:p>
          <a:p>
            <a:endParaRPr lang="en-US" sz="1275" dirty="0">
              <a:cs typeface="Calibri"/>
            </a:endParaRPr>
          </a:p>
        </p:txBody>
      </p:sp>
      <p:sp>
        <p:nvSpPr>
          <p:cNvPr id="4" name="TextBox 3">
            <a:extLst>
              <a:ext uri="{FF2B5EF4-FFF2-40B4-BE49-F238E27FC236}">
                <a16:creationId xmlns:a16="http://schemas.microsoft.com/office/drawing/2014/main" id="{432BE20B-7378-2294-CC20-E613ECB947D5}"/>
              </a:ext>
            </a:extLst>
          </p:cNvPr>
          <p:cNvSpPr txBox="1"/>
          <p:nvPr/>
        </p:nvSpPr>
        <p:spPr>
          <a:xfrm>
            <a:off x="1273098" y="2244775"/>
            <a:ext cx="1879979" cy="600164"/>
          </a:xfrm>
          <a:prstGeom prst="rect">
            <a:avLst/>
          </a:prstGeom>
          <a:noFill/>
        </p:spPr>
        <p:txBody>
          <a:bodyPr wrap="square" rtlCol="0">
            <a:spAutoFit/>
          </a:bodyPr>
          <a:lstStyle/>
          <a:p>
            <a:r>
              <a:rPr lang="en-US" sz="3300" b="1" u="sng">
                <a:solidFill>
                  <a:schemeClr val="accent1">
                    <a:lumMod val="75000"/>
                  </a:schemeClr>
                </a:solidFill>
                <a:ea typeface="+mn-lt"/>
                <a:cs typeface="+mn-lt"/>
              </a:rPr>
              <a:t>does not</a:t>
            </a:r>
            <a:endParaRPr lang="en-US" sz="3300"/>
          </a:p>
        </p:txBody>
      </p:sp>
      <p:sp>
        <p:nvSpPr>
          <p:cNvPr id="5" name="Slide Number Placeholder 3">
            <a:extLst>
              <a:ext uri="{FF2B5EF4-FFF2-40B4-BE49-F238E27FC236}">
                <a16:creationId xmlns:a16="http://schemas.microsoft.com/office/drawing/2014/main" id="{60E88CD1-7532-552D-0938-A58196B80B46}"/>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34</a:t>
            </a:fld>
            <a:endParaRPr lang="en-US" sz="1800">
              <a:latin typeface="Calibri"/>
              <a:ea typeface="Calibri"/>
              <a:cs typeface="Calibri"/>
            </a:endParaRPr>
          </a:p>
        </p:txBody>
      </p:sp>
    </p:spTree>
    <p:extLst>
      <p:ext uri="{BB962C8B-B14F-4D97-AF65-F5344CB8AC3E}">
        <p14:creationId xmlns:p14="http://schemas.microsoft.com/office/powerpoint/2010/main" val="25411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fltVal val="0"/>
                                          </p:val>
                                        </p:tav>
                                        <p:tav tm="100000">
                                          <p:val>
                                            <p:strVal val="#ppt_w"/>
                                          </p:val>
                                        </p:tav>
                                      </p:tavLst>
                                    </p:anim>
                                    <p:anim calcmode="lin" valueType="num">
                                      <p:cBhvr>
                                        <p:cTn id="8" dur="2000" fill="hold"/>
                                        <p:tgtEl>
                                          <p:spTgt spid="7170"/>
                                        </p:tgtEl>
                                        <p:attrNameLst>
                                          <p:attrName>ppt_h</p:attrName>
                                        </p:attrNameLst>
                                      </p:cBhvr>
                                      <p:tavLst>
                                        <p:tav tm="0">
                                          <p:val>
                                            <p:fltVal val="0"/>
                                          </p:val>
                                        </p:tav>
                                        <p:tav tm="100000">
                                          <p:val>
                                            <p:strVal val="#ppt_h"/>
                                          </p:val>
                                        </p:tav>
                                      </p:tavLst>
                                    </p:anim>
                                    <p:anim calcmode="lin" valueType="num">
                                      <p:cBhvr>
                                        <p:cTn id="9" dur="2000" fill="hold"/>
                                        <p:tgtEl>
                                          <p:spTgt spid="7170"/>
                                        </p:tgtEl>
                                        <p:attrNameLst>
                                          <p:attrName>style.rotation</p:attrName>
                                        </p:attrNameLst>
                                      </p:cBhvr>
                                      <p:tavLst>
                                        <p:tav tm="0">
                                          <p:val>
                                            <p:fltVal val="90"/>
                                          </p:val>
                                        </p:tav>
                                        <p:tav tm="100000">
                                          <p:val>
                                            <p:fltVal val="0"/>
                                          </p:val>
                                        </p:tav>
                                      </p:tavLst>
                                    </p:anim>
                                    <p:animEffect transition="in" filter="fade">
                                      <p:cBhvr>
                                        <p:cTn id="10" dur="2000"/>
                                        <p:tgtEl>
                                          <p:spTgt spid="7170"/>
                                        </p:tgtEl>
                                      </p:cBhvr>
                                    </p:animEffect>
                                  </p:childTnLst>
                                </p:cTn>
                              </p:par>
                            </p:childTnLst>
                          </p:cTn>
                        </p:par>
                        <p:par>
                          <p:cTn id="11" fill="hold">
                            <p:stCondLst>
                              <p:cond delay="2250"/>
                            </p:stCondLst>
                            <p:childTnLst>
                              <p:par>
                                <p:cTn id="12" presetID="26" presetClass="emph" presetSubtype="0" repeatCount="2000" fill="hold" grpId="0" nodeType="afterEffect">
                                  <p:stCondLst>
                                    <p:cond delay="0"/>
                                  </p:stCondLst>
                                  <p:childTnLst>
                                    <p:animEffect transition="out" filter="fade">
                                      <p:cBhvr>
                                        <p:cTn id="13" dur="2000" tmFilter="0, 0; .2, .5; .8, .5; 1, 0"/>
                                        <p:tgtEl>
                                          <p:spTgt spid="4"/>
                                        </p:tgtEl>
                                      </p:cBhvr>
                                    </p:animEffect>
                                    <p:animScale>
                                      <p:cBhvr>
                                        <p:cTn id="14"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07CF-E301-4E04-BF25-D9092C7E2B81}"/>
              </a:ext>
            </a:extLst>
          </p:cNvPr>
          <p:cNvSpPr>
            <a:spLocks noGrp="1"/>
          </p:cNvSpPr>
          <p:nvPr>
            <p:ph type="title"/>
          </p:nvPr>
        </p:nvSpPr>
        <p:spPr>
          <a:xfrm>
            <a:off x="269267" y="3767500"/>
            <a:ext cx="1552376" cy="1763984"/>
          </a:xfrm>
        </p:spPr>
        <p:txBody>
          <a:bodyPr anchor="ctr">
            <a:normAutofit/>
          </a:bodyPr>
          <a:lstStyle/>
          <a:p>
            <a:r>
              <a:rPr lang="en-US" sz="2400" b="1">
                <a:solidFill>
                  <a:srgbClr val="376092"/>
                </a:solidFill>
                <a:ea typeface="+mj-lt"/>
                <a:cs typeface="+mj-lt"/>
              </a:rPr>
              <a:t>THE</a:t>
            </a:r>
            <a:br>
              <a:rPr lang="en-US" sz="2400" b="1">
                <a:solidFill>
                  <a:srgbClr val="376092"/>
                </a:solidFill>
                <a:ea typeface="+mj-lt"/>
                <a:cs typeface="+mj-lt"/>
              </a:rPr>
            </a:br>
            <a:r>
              <a:rPr lang="en-US" sz="2400" b="1">
                <a:solidFill>
                  <a:srgbClr val="376092"/>
                </a:solidFill>
                <a:ea typeface="+mj-lt"/>
                <a:cs typeface="+mj-lt"/>
              </a:rPr>
              <a:t>Important FOIA Deadline</a:t>
            </a:r>
            <a:endParaRPr lang="en-US" sz="2400">
              <a:solidFill>
                <a:srgbClr val="376092"/>
              </a:solidFill>
            </a:endParaRPr>
          </a:p>
        </p:txBody>
      </p:sp>
      <p:pic>
        <p:nvPicPr>
          <p:cNvPr id="6" name="Picture 5" descr="A black and white photo of a clock on a black surface&#10;&#10;Description automatically generated with low confidence">
            <a:extLst>
              <a:ext uri="{FF2B5EF4-FFF2-40B4-BE49-F238E27FC236}">
                <a16:creationId xmlns:a16="http://schemas.microsoft.com/office/drawing/2014/main" id="{0749C022-106E-3782-A2CA-B06C494D9235}"/>
              </a:ext>
            </a:extLst>
          </p:cNvPr>
          <p:cNvPicPr>
            <a:picLocks noChangeAspect="1"/>
          </p:cNvPicPr>
          <p:nvPr/>
        </p:nvPicPr>
        <p:blipFill rotWithShape="1">
          <a:blip r:embed="rId2"/>
          <a:srcRect t="25648" b="12868"/>
          <a:stretch/>
        </p:blipFill>
        <p:spPr>
          <a:xfrm>
            <a:off x="0" y="327046"/>
            <a:ext cx="9144000"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F827111-7EB6-4F19-AE3E-68651AE232A3}"/>
              </a:ext>
            </a:extLst>
          </p:cNvPr>
          <p:cNvSpPr>
            <a:spLocks noGrp="1"/>
          </p:cNvSpPr>
          <p:nvPr>
            <p:ph idx="1"/>
          </p:nvPr>
        </p:nvSpPr>
        <p:spPr>
          <a:xfrm>
            <a:off x="1986384" y="3197055"/>
            <a:ext cx="6527259" cy="2914432"/>
          </a:xfrm>
        </p:spPr>
        <p:txBody>
          <a:bodyPr vert="horz" lIns="68580" tIns="34290" rIns="68580" bIns="34290" rtlCol="0" anchor="ctr">
            <a:normAutofit/>
          </a:bodyPr>
          <a:lstStyle/>
          <a:p>
            <a:pPr marL="0" indent="0">
              <a:buNone/>
            </a:pPr>
            <a:r>
              <a:rPr lang="en-US" sz="2000">
                <a:solidFill>
                  <a:srgbClr val="0B698F"/>
                </a:solidFill>
                <a:ea typeface="+mn-lt"/>
                <a:cs typeface="+mn-lt"/>
              </a:rPr>
              <a:t>FOIA </a:t>
            </a:r>
            <a:r>
              <a:rPr lang="en-US" sz="2000">
                <a:solidFill>
                  <a:srgbClr val="0B698F"/>
                </a:solidFill>
              </a:rPr>
              <a:t>requires</a:t>
            </a:r>
            <a:r>
              <a:rPr lang="en-US" sz="2000">
                <a:solidFill>
                  <a:srgbClr val="0B698F"/>
                </a:solidFill>
                <a:ea typeface="+mn-lt"/>
                <a:cs typeface="+mn-lt"/>
              </a:rPr>
              <a:t> that a response to a FOIA request be made as soon as possible, but </a:t>
            </a:r>
            <a:r>
              <a:rPr lang="en-US" sz="2000">
                <a:solidFill>
                  <a:srgbClr val="CC0066"/>
                </a:solidFill>
                <a:ea typeface="+mn-lt"/>
                <a:cs typeface="+mn-lt"/>
              </a:rPr>
              <a:t>no later than 15 </a:t>
            </a:r>
            <a:r>
              <a:rPr lang="en-US" sz="2000" u="sng">
                <a:solidFill>
                  <a:srgbClr val="CC0066"/>
                </a:solidFill>
                <a:ea typeface="+mn-lt"/>
                <a:cs typeface="+mn-lt"/>
              </a:rPr>
              <a:t>business</a:t>
            </a:r>
            <a:r>
              <a:rPr lang="en-US" sz="2000">
                <a:solidFill>
                  <a:srgbClr val="CC0066"/>
                </a:solidFill>
                <a:ea typeface="+mn-lt"/>
                <a:cs typeface="+mn-lt"/>
              </a:rPr>
              <a:t> days after receipt of the request</a:t>
            </a:r>
            <a:r>
              <a:rPr lang="en-US" sz="2000">
                <a:solidFill>
                  <a:srgbClr val="0B698F"/>
                </a:solidFill>
                <a:ea typeface="+mn-lt"/>
                <a:cs typeface="+mn-lt"/>
              </a:rPr>
              <a:t>. The 15 business days excludes weekends, as well as holidays and other days that State offices are closed. 29 </a:t>
            </a:r>
            <a:r>
              <a:rPr lang="en-US" sz="2000" i="1">
                <a:solidFill>
                  <a:srgbClr val="0B698F"/>
                </a:solidFill>
                <a:ea typeface="+mn-lt"/>
                <a:cs typeface="+mn-lt"/>
              </a:rPr>
              <a:t>Del. C.</a:t>
            </a:r>
            <a:r>
              <a:rPr lang="en-US" sz="2000">
                <a:solidFill>
                  <a:srgbClr val="0B698F"/>
                </a:solidFill>
                <a:ea typeface="+mn-lt"/>
                <a:cs typeface="+mn-lt"/>
              </a:rPr>
              <a:t> § 10003(h)</a:t>
            </a:r>
          </a:p>
          <a:p>
            <a:pPr marL="0" indent="0">
              <a:buNone/>
            </a:pPr>
            <a:r>
              <a:rPr lang="en-US" sz="2000">
                <a:solidFill>
                  <a:srgbClr val="0B698F"/>
                </a:solidFill>
                <a:ea typeface="+mn-lt"/>
                <a:cs typeface="+mn-lt"/>
              </a:rPr>
              <a:t>When does the 15-business day response period begin? </a:t>
            </a:r>
            <a:endParaRPr lang="en-US" sz="2000">
              <a:solidFill>
                <a:srgbClr val="0B698F"/>
              </a:solidFill>
              <a:ea typeface="+mn-lt"/>
              <a:cs typeface="Calibri"/>
            </a:endParaRPr>
          </a:p>
          <a:p>
            <a:pPr marL="0" indent="0">
              <a:spcBef>
                <a:spcPts val="200"/>
              </a:spcBef>
              <a:buNone/>
            </a:pPr>
            <a:r>
              <a:rPr lang="en-US" sz="2000">
                <a:solidFill>
                  <a:srgbClr val="0B698F"/>
                </a:solidFill>
                <a:ea typeface="+mn-lt"/>
                <a:cs typeface="+mn-lt"/>
              </a:rPr>
              <a:t>It begins when the request is received by the public body (when the designated FOIA coordinator receives the request). </a:t>
            </a:r>
            <a:endParaRPr lang="en-US" sz="2000">
              <a:solidFill>
                <a:srgbClr val="0B698F"/>
              </a:solidFill>
              <a:cs typeface="Calibri"/>
            </a:endParaRPr>
          </a:p>
        </p:txBody>
      </p:sp>
      <p:sp>
        <p:nvSpPr>
          <p:cNvPr id="7" name="Slide Number Placeholder 3">
            <a:extLst>
              <a:ext uri="{FF2B5EF4-FFF2-40B4-BE49-F238E27FC236}">
                <a16:creationId xmlns:a16="http://schemas.microsoft.com/office/drawing/2014/main" id="{2D7039C7-E47E-ECA1-8070-6D9224F43DC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122B04-48E9-492C-9C9E-152011E77947}" type="slidenum">
              <a:rPr lang="en-US" sz="1800" dirty="0" smtClean="0">
                <a:latin typeface="Calibri"/>
                <a:ea typeface="Calibri"/>
                <a:cs typeface="Calibri"/>
              </a:rPr>
              <a:pPr/>
              <a:t>35</a:t>
            </a:fld>
            <a:endParaRPr lang="en-US" sz="1800">
              <a:latin typeface="Calibri"/>
              <a:ea typeface="Calibri"/>
              <a:cs typeface="Calibri"/>
            </a:endParaRPr>
          </a:p>
        </p:txBody>
      </p:sp>
      <p:sp>
        <p:nvSpPr>
          <p:cNvPr id="4" name="Slide Number Placeholder 3">
            <a:extLst>
              <a:ext uri="{FF2B5EF4-FFF2-40B4-BE49-F238E27FC236}">
                <a16:creationId xmlns:a16="http://schemas.microsoft.com/office/drawing/2014/main" id="{2C300433-7CEE-4118-CAFA-4343B23AA7EE}"/>
              </a:ext>
            </a:extLst>
          </p:cNvPr>
          <p:cNvSpPr>
            <a:spLocks noGrp="1"/>
          </p:cNvSpPr>
          <p:nvPr>
            <p:ph type="sldNum" sz="quarter" idx="12"/>
          </p:nvPr>
        </p:nvSpPr>
        <p:spPr/>
        <p:txBody>
          <a:bodyPr/>
          <a:lstStyle/>
          <a:p>
            <a:fld id="{330EA680-D336-4FF7-8B7A-9848BB0A1C32}" type="slidenum">
              <a:rPr lang="en-US" smtClean="0"/>
              <a:t>35</a:t>
            </a:fld>
            <a:endParaRPr lang="en-US"/>
          </a:p>
        </p:txBody>
      </p:sp>
    </p:spTree>
    <p:extLst>
      <p:ext uri="{BB962C8B-B14F-4D97-AF65-F5344CB8AC3E}">
        <p14:creationId xmlns:p14="http://schemas.microsoft.com/office/powerpoint/2010/main" val="3557739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07CF-E301-4E04-BF25-D9092C7E2B81}"/>
              </a:ext>
            </a:extLst>
          </p:cNvPr>
          <p:cNvSpPr>
            <a:spLocks noGrp="1"/>
          </p:cNvSpPr>
          <p:nvPr>
            <p:ph type="title"/>
          </p:nvPr>
        </p:nvSpPr>
        <p:spPr>
          <a:xfrm>
            <a:off x="257175" y="3857511"/>
            <a:ext cx="2479775" cy="1839515"/>
          </a:xfrm>
        </p:spPr>
        <p:txBody>
          <a:bodyPr anchor="ctr">
            <a:normAutofit/>
          </a:bodyPr>
          <a:lstStyle/>
          <a:p>
            <a:r>
              <a:rPr lang="en-US" sz="2800" b="1">
                <a:solidFill>
                  <a:srgbClr val="376092"/>
                </a:solidFill>
                <a:ea typeface="+mj-lt"/>
                <a:cs typeface="+mj-lt"/>
              </a:rPr>
              <a:t>What constitutes a Response to a FOIA Request?</a:t>
            </a:r>
            <a:endParaRPr lang="en-US" sz="2800">
              <a:solidFill>
                <a:srgbClr val="376092"/>
              </a:solidFill>
            </a:endParaRPr>
          </a:p>
        </p:txBody>
      </p:sp>
      <p:pic>
        <p:nvPicPr>
          <p:cNvPr id="6148" name="Picture 4">
            <a:extLst>
              <a:ext uri="{FF2B5EF4-FFF2-40B4-BE49-F238E27FC236}">
                <a16:creationId xmlns:a16="http://schemas.microsoft.com/office/drawing/2014/main" id="{B00BC7DC-645A-5438-B361-44CF3DA81A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96" b="10318"/>
          <a:stretch/>
        </p:blipFill>
        <p:spPr bwMode="auto">
          <a:xfrm>
            <a:off x="0" y="327046"/>
            <a:ext cx="9144000"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827111-7EB6-4F19-AE3E-68651AE232A3}"/>
              </a:ext>
            </a:extLst>
          </p:cNvPr>
          <p:cNvSpPr>
            <a:spLocks noGrp="1"/>
          </p:cNvSpPr>
          <p:nvPr>
            <p:ph idx="1"/>
          </p:nvPr>
        </p:nvSpPr>
        <p:spPr>
          <a:xfrm>
            <a:off x="2731707" y="3231059"/>
            <a:ext cx="6235601" cy="2952222"/>
          </a:xfrm>
        </p:spPr>
        <p:txBody>
          <a:bodyPr vert="horz" lIns="68580" tIns="34290" rIns="68580" bIns="34290" rtlCol="0" anchor="ctr">
            <a:noAutofit/>
          </a:bodyPr>
          <a:lstStyle/>
          <a:p>
            <a:pPr marL="0" indent="0">
              <a:buNone/>
            </a:pPr>
            <a:r>
              <a:rPr lang="en-US" sz="1800">
                <a:solidFill>
                  <a:schemeClr val="accent1">
                    <a:lumMod val="75000"/>
                  </a:schemeClr>
                </a:solidFill>
                <a:ea typeface="+mn-lt"/>
                <a:cs typeface="+mn-lt"/>
              </a:rPr>
              <a:t>The public body must respond with, at a minimum, one of the following:</a:t>
            </a:r>
          </a:p>
          <a:p>
            <a:pPr marL="216535" indent="-216535">
              <a:buNone/>
            </a:pPr>
            <a:r>
              <a:rPr lang="en-US" sz="1800">
                <a:solidFill>
                  <a:schemeClr val="accent1">
                    <a:lumMod val="75000"/>
                  </a:schemeClr>
                </a:solidFill>
                <a:ea typeface="+mn-lt"/>
                <a:cs typeface="+mn-lt"/>
              </a:rPr>
              <a:t>1. That the public body is granting access </a:t>
            </a:r>
            <a:r>
              <a:rPr lang="en-US" sz="1900">
                <a:solidFill>
                  <a:schemeClr val="accent1">
                    <a:lumMod val="75000"/>
                  </a:schemeClr>
                </a:solidFill>
                <a:ea typeface="+mn-lt"/>
                <a:cs typeface="+mn-lt"/>
              </a:rPr>
              <a:t>the to the records requested </a:t>
            </a:r>
            <a:r>
              <a:rPr lang="en-US" sz="1800">
                <a:solidFill>
                  <a:schemeClr val="accent1">
                    <a:lumMod val="75000"/>
                  </a:schemeClr>
                </a:solidFill>
                <a:ea typeface="+mn-lt"/>
                <a:cs typeface="+mn-lt"/>
              </a:rPr>
              <a:t>and will provide the records;</a:t>
            </a:r>
          </a:p>
          <a:p>
            <a:pPr marL="216535" indent="-216535">
              <a:buNone/>
            </a:pPr>
            <a:r>
              <a:rPr lang="en-US" sz="1800">
                <a:solidFill>
                  <a:schemeClr val="accent1">
                    <a:lumMod val="75000"/>
                  </a:schemeClr>
                </a:solidFill>
                <a:ea typeface="+mn-lt"/>
                <a:cs typeface="+mn-lt"/>
              </a:rPr>
              <a:t>2. That access to the records is being denied (in whole or in part) and include the basis for the denial; </a:t>
            </a:r>
            <a:r>
              <a:rPr lang="en-US" sz="1800" b="1" u="sng">
                <a:solidFill>
                  <a:schemeClr val="accent1">
                    <a:lumMod val="75000"/>
                  </a:schemeClr>
                </a:solidFill>
                <a:ea typeface="+mn-lt"/>
                <a:cs typeface="+mn-lt"/>
              </a:rPr>
              <a:t>or</a:t>
            </a:r>
          </a:p>
          <a:p>
            <a:pPr marL="216535" indent="-216535">
              <a:buNone/>
            </a:pPr>
            <a:r>
              <a:rPr lang="en-US" sz="1800">
                <a:solidFill>
                  <a:schemeClr val="accent1">
                    <a:lumMod val="75000"/>
                  </a:schemeClr>
                </a:solidFill>
                <a:ea typeface="+mn-lt"/>
                <a:cs typeface="+mn-lt"/>
              </a:rPr>
              <a:t>3. That additional time is needed. If additional time is needed, the response must include a good faith estimate of how much additional time is required to fulfil the request.</a:t>
            </a:r>
            <a:endParaRPr lang="en-US" sz="1800">
              <a:solidFill>
                <a:schemeClr val="accent1">
                  <a:lumMod val="75000"/>
                </a:schemeClr>
              </a:solidFill>
              <a:cs typeface="Calibri"/>
            </a:endParaRPr>
          </a:p>
        </p:txBody>
      </p:sp>
      <p:sp>
        <p:nvSpPr>
          <p:cNvPr id="6" name="Slide Number Placeholder 3">
            <a:extLst>
              <a:ext uri="{FF2B5EF4-FFF2-40B4-BE49-F238E27FC236}">
                <a16:creationId xmlns:a16="http://schemas.microsoft.com/office/drawing/2014/main" id="{46C2814E-8F19-1861-D17E-767482D80C73}"/>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36</a:t>
            </a:fld>
            <a:endParaRPr lang="en-US" sz="1800">
              <a:latin typeface="Calibri"/>
              <a:ea typeface="Calibri"/>
              <a:cs typeface="Calibri"/>
            </a:endParaRPr>
          </a:p>
        </p:txBody>
      </p:sp>
    </p:spTree>
    <p:extLst>
      <p:ext uri="{BB962C8B-B14F-4D97-AF65-F5344CB8AC3E}">
        <p14:creationId xmlns:p14="http://schemas.microsoft.com/office/powerpoint/2010/main" val="633279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000C-7488-EE51-2FBF-A0BBF484C1D6}"/>
              </a:ext>
            </a:extLst>
          </p:cNvPr>
          <p:cNvSpPr>
            <a:spLocks noGrp="1"/>
          </p:cNvSpPr>
          <p:nvPr>
            <p:ph type="title"/>
          </p:nvPr>
        </p:nvSpPr>
        <p:spPr>
          <a:xfrm>
            <a:off x="628650" y="756267"/>
            <a:ext cx="7886700" cy="708430"/>
          </a:xfrm>
        </p:spPr>
        <p:txBody>
          <a:bodyPr>
            <a:normAutofit/>
          </a:bodyPr>
          <a:lstStyle/>
          <a:p>
            <a:r>
              <a:rPr lang="en-US" sz="3000" b="1">
                <a:solidFill>
                  <a:srgbClr val="376092"/>
                </a:solidFill>
                <a:latin typeface="Aptos Display"/>
              </a:rPr>
              <a:t>What if my Public Body missed the deadline?</a:t>
            </a:r>
            <a:r>
              <a:rPr lang="en-US" sz="3000">
                <a:solidFill>
                  <a:srgbClr val="0B698F"/>
                </a:solidFill>
                <a:latin typeface="Aptos"/>
              </a:rPr>
              <a:t> </a:t>
            </a:r>
          </a:p>
        </p:txBody>
      </p:sp>
      <p:pic>
        <p:nvPicPr>
          <p:cNvPr id="4" name="Content Placeholder 3" descr="Too much paperwork. Cartoon illustration symbolizing roo much paperwork ...">
            <a:extLst>
              <a:ext uri="{FF2B5EF4-FFF2-40B4-BE49-F238E27FC236}">
                <a16:creationId xmlns:a16="http://schemas.microsoft.com/office/drawing/2014/main" id="{4EA0E553-BFD0-B478-3839-A47DFB9FE17D}"/>
              </a:ext>
            </a:extLst>
          </p:cNvPr>
          <p:cNvPicPr>
            <a:picLocks noGrp="1" noChangeAspect="1"/>
          </p:cNvPicPr>
          <p:nvPr>
            <p:ph idx="1"/>
          </p:nvPr>
        </p:nvPicPr>
        <p:blipFill>
          <a:blip r:embed="rId2"/>
          <a:stretch>
            <a:fillRect/>
          </a:stretch>
        </p:blipFill>
        <p:spPr>
          <a:xfrm>
            <a:off x="5646928" y="1530096"/>
            <a:ext cx="2787208" cy="4351338"/>
          </a:xfrm>
        </p:spPr>
      </p:pic>
      <p:sp>
        <p:nvSpPr>
          <p:cNvPr id="5" name="TextBox 4">
            <a:extLst>
              <a:ext uri="{FF2B5EF4-FFF2-40B4-BE49-F238E27FC236}">
                <a16:creationId xmlns:a16="http://schemas.microsoft.com/office/drawing/2014/main" id="{7C646FC9-AB34-474D-2816-22526B90E577}"/>
              </a:ext>
            </a:extLst>
          </p:cNvPr>
          <p:cNvSpPr txBox="1"/>
          <p:nvPr/>
        </p:nvSpPr>
        <p:spPr>
          <a:xfrm rot="20100000">
            <a:off x="5822870" y="4509035"/>
            <a:ext cx="2433294" cy="369332"/>
          </a:xfrm>
          <a:prstGeom prst="rect">
            <a:avLst/>
          </a:prstGeom>
          <a:solidFill>
            <a:srgbClr val="FF0000"/>
          </a:solidFill>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2">
                    <a:lumMod val="49000"/>
                  </a:schemeClr>
                </a:solidFill>
                <a:latin typeface="Wide Latin"/>
              </a:rPr>
              <a:t>PAST DUE</a:t>
            </a:r>
            <a:endParaRPr lang="en-US">
              <a:solidFill>
                <a:schemeClr val="accent2">
                  <a:lumMod val="49000"/>
                </a:schemeClr>
              </a:solidFill>
            </a:endParaRPr>
          </a:p>
        </p:txBody>
      </p:sp>
      <p:sp>
        <p:nvSpPr>
          <p:cNvPr id="6" name="TextBox 5">
            <a:extLst>
              <a:ext uri="{FF2B5EF4-FFF2-40B4-BE49-F238E27FC236}">
                <a16:creationId xmlns:a16="http://schemas.microsoft.com/office/drawing/2014/main" id="{C111E8D1-BF3F-E96A-E928-2AAD701979A6}"/>
              </a:ext>
            </a:extLst>
          </p:cNvPr>
          <p:cNvSpPr txBox="1"/>
          <p:nvPr/>
        </p:nvSpPr>
        <p:spPr>
          <a:xfrm>
            <a:off x="627997" y="2281653"/>
            <a:ext cx="4803207"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B698F"/>
                </a:solidFill>
              </a:rPr>
              <a:t>If a public body misses the deadline, it is best to provide a response as soon as possible (even if a petition has been filed with the AG’s office).</a:t>
            </a:r>
            <a:endParaRPr lang="en-US" sz="3200" dirty="0"/>
          </a:p>
          <a:p>
            <a:pPr algn="l"/>
            <a:endParaRPr lang="en-US" dirty="0"/>
          </a:p>
        </p:txBody>
      </p:sp>
      <p:sp>
        <p:nvSpPr>
          <p:cNvPr id="7" name="Slide Number Placeholder 3">
            <a:extLst>
              <a:ext uri="{FF2B5EF4-FFF2-40B4-BE49-F238E27FC236}">
                <a16:creationId xmlns:a16="http://schemas.microsoft.com/office/drawing/2014/main" id="{304A0700-2DE5-3ADB-E465-74725E1F2290}"/>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37</a:t>
            </a:fld>
            <a:endParaRPr lang="en-US" sz="1800">
              <a:latin typeface="Calibri"/>
              <a:ea typeface="Calibri"/>
              <a:cs typeface="Calibri"/>
            </a:endParaRPr>
          </a:p>
        </p:txBody>
      </p:sp>
    </p:spTree>
    <p:extLst>
      <p:ext uri="{BB962C8B-B14F-4D97-AF65-F5344CB8AC3E}">
        <p14:creationId xmlns:p14="http://schemas.microsoft.com/office/powerpoint/2010/main" val="2220908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94602" y="505942"/>
            <a:ext cx="8263890" cy="1075811"/>
          </a:xfrm>
        </p:spPr>
        <p:txBody>
          <a:bodyPr anchor="b">
            <a:normAutofit/>
          </a:bodyPr>
          <a:lstStyle/>
          <a:p>
            <a:pPr algn="ctr"/>
            <a:r>
              <a:rPr lang="en-US" sz="5400" b="1">
                <a:solidFill>
                  <a:srgbClr val="376092"/>
                </a:solidFill>
                <a:ea typeface="+mj-lt"/>
                <a:cs typeface="+mj-lt"/>
              </a:rPr>
              <a:t>Obligation to Search Files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429369" y="2341201"/>
            <a:ext cx="5541960" cy="3819508"/>
          </a:xfrm>
        </p:spPr>
        <p:txBody>
          <a:bodyPr vert="horz" lIns="68580" tIns="34290" rIns="68580" bIns="34290" rtlCol="0" anchor="t">
            <a:noAutofit/>
          </a:bodyPr>
          <a:lstStyle/>
          <a:p>
            <a:pPr marL="0" indent="0">
              <a:spcAft>
                <a:spcPts val="1000"/>
              </a:spcAft>
              <a:buNone/>
            </a:pPr>
            <a:r>
              <a:rPr lang="en-US" sz="2200" b="1">
                <a:solidFill>
                  <a:srgbClr val="0B698F"/>
                </a:solidFill>
                <a:latin typeface="Aptos Display" panose="020F0302020204030204"/>
                <a:ea typeface="+mn-lt"/>
                <a:cs typeface="+mn-lt"/>
              </a:rPr>
              <a:t>What is a Public Body’s Obligation to Search its Files to Identify Public Records in Response to a FOIA Request?  </a:t>
            </a:r>
            <a:endParaRPr lang="en-US" sz="2200" b="1">
              <a:solidFill>
                <a:srgbClr val="0B698F"/>
              </a:solidFill>
              <a:latin typeface="Aptos Display" panose="020F0302020204030204"/>
              <a:cs typeface="Calibri"/>
            </a:endParaRPr>
          </a:p>
          <a:p>
            <a:pPr marL="0" indent="0">
              <a:spcAft>
                <a:spcPts val="1000"/>
              </a:spcAft>
              <a:buNone/>
            </a:pPr>
            <a:r>
              <a:rPr lang="en-US" sz="2200">
                <a:solidFill>
                  <a:srgbClr val="0B698F"/>
                </a:solidFill>
                <a:ea typeface="+mn-lt"/>
                <a:cs typeface="+mn-lt"/>
              </a:rPr>
              <a:t>It comes down to answering this question</a:t>
            </a:r>
            <a:r>
              <a:rPr lang="en-US" sz="2200" b="1">
                <a:solidFill>
                  <a:srgbClr val="0B698F"/>
                </a:solidFill>
                <a:ea typeface="+mn-lt"/>
                <a:cs typeface="+mn-lt"/>
              </a:rPr>
              <a:t>: </a:t>
            </a:r>
            <a:r>
              <a:rPr lang="en-US" sz="2200" b="1" i="1">
                <a:solidFill>
                  <a:srgbClr val="0B698F"/>
                </a:solidFill>
                <a:ea typeface="+mn-lt"/>
                <a:cs typeface="+mn-lt"/>
              </a:rPr>
              <a:t>Is it clear from the face of the request that the demanded records are not subject to FOIA?</a:t>
            </a:r>
          </a:p>
          <a:p>
            <a:pPr marL="0" indent="0">
              <a:buNone/>
            </a:pPr>
            <a:r>
              <a:rPr lang="en-US" sz="2200">
                <a:solidFill>
                  <a:srgbClr val="0B698F"/>
                </a:solidFill>
                <a:ea typeface="+mn-lt"/>
                <a:cs typeface="+mn-lt"/>
              </a:rPr>
              <a:t>Unless it is clear on the face of the request that the demanded records are not subject to FOIA, the public body must conduct a search for responsive records.</a:t>
            </a:r>
          </a:p>
          <a:p>
            <a:endParaRPr lang="en-US" sz="1650">
              <a:cs typeface="Calibri"/>
            </a:endParaRPr>
          </a:p>
        </p:txBody>
      </p:sp>
      <p:pic>
        <p:nvPicPr>
          <p:cNvPr id="6" name="Picture 5">
            <a:extLst>
              <a:ext uri="{FF2B5EF4-FFF2-40B4-BE49-F238E27FC236}">
                <a16:creationId xmlns:a16="http://schemas.microsoft.com/office/drawing/2014/main" id="{D2EFD376-AFFD-0536-A58E-DCBF29D43D65}"/>
              </a:ext>
            </a:extLst>
          </p:cNvPr>
          <p:cNvPicPr>
            <a:picLocks noChangeAspect="1"/>
          </p:cNvPicPr>
          <p:nvPr/>
        </p:nvPicPr>
        <p:blipFill>
          <a:blip r:embed="rId3"/>
          <a:srcRect l="7820" r="2" b="2"/>
          <a:stretch/>
        </p:blipFill>
        <p:spPr>
          <a:xfrm>
            <a:off x="5971329" y="2715883"/>
            <a:ext cx="2955798" cy="3072384"/>
          </a:xfrm>
          <a:prstGeom prst="rect">
            <a:avLst/>
          </a:prstGeom>
        </p:spPr>
      </p:pic>
      <p:sp>
        <p:nvSpPr>
          <p:cNvPr id="5" name="Slide Number Placeholder 3">
            <a:extLst>
              <a:ext uri="{FF2B5EF4-FFF2-40B4-BE49-F238E27FC236}">
                <a16:creationId xmlns:a16="http://schemas.microsoft.com/office/drawing/2014/main" id="{EE7F3CEC-CFB6-FA77-20A5-E233A0EF5ABE}"/>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38</a:t>
            </a:fld>
            <a:endParaRPr lang="en-US" sz="1800">
              <a:latin typeface="Calibri"/>
              <a:ea typeface="Calibri"/>
              <a:cs typeface="Calibri"/>
            </a:endParaRPr>
          </a:p>
        </p:txBody>
      </p:sp>
    </p:spTree>
    <p:extLst>
      <p:ext uri="{BB962C8B-B14F-4D97-AF65-F5344CB8AC3E}">
        <p14:creationId xmlns:p14="http://schemas.microsoft.com/office/powerpoint/2010/main" val="1264609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07CF-E301-4E04-BF25-D9092C7E2B81}"/>
              </a:ext>
            </a:extLst>
          </p:cNvPr>
          <p:cNvSpPr>
            <a:spLocks noGrp="1"/>
          </p:cNvSpPr>
          <p:nvPr>
            <p:ph type="title"/>
          </p:nvPr>
        </p:nvSpPr>
        <p:spPr>
          <a:xfrm>
            <a:off x="464254" y="624249"/>
            <a:ext cx="7904336" cy="495391"/>
          </a:xfrm>
        </p:spPr>
        <p:txBody>
          <a:bodyPr anchor="t">
            <a:noAutofit/>
          </a:bodyPr>
          <a:lstStyle/>
          <a:p>
            <a:r>
              <a:rPr lang="en-US" sz="4000" b="1">
                <a:solidFill>
                  <a:srgbClr val="376092"/>
                </a:solidFill>
                <a:ea typeface="+mj-lt"/>
                <a:cs typeface="+mj-lt"/>
              </a:rPr>
              <a:t>What if Additional Time is Needed?</a:t>
            </a:r>
            <a:endParaRPr lang="en-US" sz="4000">
              <a:solidFill>
                <a:srgbClr val="376092"/>
              </a:solidFill>
            </a:endParaRPr>
          </a:p>
        </p:txBody>
      </p:sp>
      <p:sp>
        <p:nvSpPr>
          <p:cNvPr id="3" name="Content Placeholder 2">
            <a:extLst>
              <a:ext uri="{FF2B5EF4-FFF2-40B4-BE49-F238E27FC236}">
                <a16:creationId xmlns:a16="http://schemas.microsoft.com/office/drawing/2014/main" id="{BF827111-7EB6-4F19-AE3E-68651AE232A3}"/>
              </a:ext>
            </a:extLst>
          </p:cNvPr>
          <p:cNvSpPr>
            <a:spLocks noGrp="1"/>
          </p:cNvSpPr>
          <p:nvPr>
            <p:ph idx="1"/>
          </p:nvPr>
        </p:nvSpPr>
        <p:spPr>
          <a:xfrm>
            <a:off x="551174" y="1218987"/>
            <a:ext cx="4213354" cy="5170422"/>
          </a:xfrm>
        </p:spPr>
        <p:txBody>
          <a:bodyPr vert="horz" lIns="68580" tIns="34290" rIns="68580" bIns="34290" rtlCol="0" anchor="t">
            <a:noAutofit/>
          </a:bodyPr>
          <a:lstStyle/>
          <a:p>
            <a:pPr marL="0" indent="0">
              <a:lnSpc>
                <a:spcPct val="80000"/>
              </a:lnSpc>
              <a:buNone/>
            </a:pPr>
            <a:r>
              <a:rPr lang="en-US" sz="2000">
                <a:solidFill>
                  <a:srgbClr val="0B698F"/>
                </a:solidFill>
                <a:ea typeface="+mn-lt"/>
                <a:cs typeface="+mn-lt"/>
              </a:rPr>
              <a:t>If additional time is needed to compile the records, a response must be sent that indicates additional time is needed and </a:t>
            </a:r>
            <a:r>
              <a:rPr lang="en-US" sz="2000" b="1" u="sng">
                <a:solidFill>
                  <a:srgbClr val="0B698F"/>
                </a:solidFill>
                <a:ea typeface="+mn-lt"/>
                <a:cs typeface="+mn-lt"/>
              </a:rPr>
              <a:t>must</a:t>
            </a:r>
            <a:r>
              <a:rPr lang="en-US" sz="2000">
                <a:solidFill>
                  <a:srgbClr val="0B698F"/>
                </a:solidFill>
                <a:ea typeface="+mn-lt"/>
                <a:cs typeface="+mn-lt"/>
              </a:rPr>
              <a:t> indicate one of the following statutory bases for an extension:</a:t>
            </a:r>
          </a:p>
          <a:p>
            <a:pPr marL="216535" indent="-216535">
              <a:lnSpc>
                <a:spcPct val="80000"/>
              </a:lnSpc>
              <a:buNone/>
            </a:pPr>
            <a:r>
              <a:rPr lang="en-US" sz="2000">
                <a:solidFill>
                  <a:srgbClr val="0B698F"/>
                </a:solidFill>
                <a:ea typeface="+mn-lt"/>
                <a:cs typeface="+mn-lt"/>
              </a:rPr>
              <a:t>1. The records sought are </a:t>
            </a:r>
            <a:r>
              <a:rPr lang="en-US" sz="2000" u="sng">
                <a:solidFill>
                  <a:srgbClr val="0B698F"/>
                </a:solidFill>
                <a:ea typeface="+mn-lt"/>
                <a:cs typeface="+mn-lt"/>
              </a:rPr>
              <a:t>voluminous</a:t>
            </a:r>
            <a:r>
              <a:rPr lang="en-US" sz="2000">
                <a:solidFill>
                  <a:srgbClr val="0B698F"/>
                </a:solidFill>
                <a:ea typeface="+mn-lt"/>
                <a:cs typeface="+mn-lt"/>
              </a:rPr>
              <a:t>;</a:t>
            </a:r>
          </a:p>
          <a:p>
            <a:pPr marL="216535" indent="-216535">
              <a:lnSpc>
                <a:spcPct val="80000"/>
              </a:lnSpc>
              <a:buNone/>
            </a:pPr>
            <a:r>
              <a:rPr lang="en-US" sz="2000">
                <a:solidFill>
                  <a:srgbClr val="0B698F"/>
                </a:solidFill>
                <a:ea typeface="+mn-lt"/>
                <a:cs typeface="+mn-lt"/>
              </a:rPr>
              <a:t>2. The request requires </a:t>
            </a:r>
            <a:r>
              <a:rPr lang="en-US" sz="2000" u="sng">
                <a:solidFill>
                  <a:srgbClr val="0B698F"/>
                </a:solidFill>
                <a:ea typeface="+mn-lt"/>
                <a:cs typeface="+mn-lt"/>
              </a:rPr>
              <a:t>legal advice </a:t>
            </a:r>
            <a:r>
              <a:rPr lang="en-US" sz="2000">
                <a:solidFill>
                  <a:srgbClr val="0B698F"/>
                </a:solidFill>
                <a:ea typeface="+mn-lt"/>
                <a:cs typeface="+mn-lt"/>
              </a:rPr>
              <a:t>in connection with the request; or</a:t>
            </a:r>
          </a:p>
          <a:p>
            <a:pPr marL="216535" indent="-216535">
              <a:lnSpc>
                <a:spcPct val="80000"/>
              </a:lnSpc>
              <a:buNone/>
            </a:pPr>
            <a:r>
              <a:rPr lang="en-US" sz="2000">
                <a:solidFill>
                  <a:srgbClr val="0B698F"/>
                </a:solidFill>
                <a:ea typeface="+mn-lt"/>
                <a:cs typeface="+mn-lt"/>
              </a:rPr>
              <a:t>3. Records are in </a:t>
            </a:r>
            <a:r>
              <a:rPr lang="en-US" sz="2000" u="sng">
                <a:solidFill>
                  <a:srgbClr val="0B698F"/>
                </a:solidFill>
                <a:ea typeface="+mn-lt"/>
                <a:cs typeface="+mn-lt"/>
              </a:rPr>
              <a:t>storage or archived</a:t>
            </a:r>
            <a:r>
              <a:rPr lang="en-US" sz="2000">
                <a:solidFill>
                  <a:srgbClr val="0B698F"/>
                </a:solidFill>
                <a:ea typeface="+mn-lt"/>
                <a:cs typeface="+mn-lt"/>
              </a:rPr>
              <a:t>.</a:t>
            </a:r>
          </a:p>
          <a:p>
            <a:pPr marL="0" indent="0">
              <a:lnSpc>
                <a:spcPct val="80000"/>
              </a:lnSpc>
              <a:spcBef>
                <a:spcPts val="2000"/>
              </a:spcBef>
              <a:buNone/>
            </a:pPr>
            <a:r>
              <a:rPr lang="en-US" sz="2000">
                <a:solidFill>
                  <a:srgbClr val="0B698F"/>
                </a:solidFill>
                <a:ea typeface="+mn-lt"/>
                <a:cs typeface="+mn-lt"/>
              </a:rPr>
              <a:t>Additionally, the response </a:t>
            </a:r>
            <a:r>
              <a:rPr lang="en-US" sz="2000" b="1" u="sng">
                <a:solidFill>
                  <a:srgbClr val="0B698F"/>
                </a:solidFill>
                <a:ea typeface="+mn-lt"/>
                <a:cs typeface="+mn-lt"/>
              </a:rPr>
              <a:t>must</a:t>
            </a:r>
            <a:r>
              <a:rPr lang="en-US" sz="2000">
                <a:solidFill>
                  <a:srgbClr val="0B698F"/>
                </a:solidFill>
                <a:ea typeface="+mn-lt"/>
                <a:cs typeface="+mn-lt"/>
              </a:rPr>
              <a:t> include a good faith estimate of how much additional time is needed to fulfill the request. A response of “ASAP” or “soon” will not likely withstand scrutiny.</a:t>
            </a:r>
          </a:p>
          <a:p>
            <a:pPr marL="0" indent="0">
              <a:buNone/>
            </a:pPr>
            <a:endParaRPr lang="en-US" sz="1050">
              <a:ea typeface="+mn-lt"/>
              <a:cs typeface="+mn-lt"/>
            </a:endParaRPr>
          </a:p>
          <a:p>
            <a:pPr marL="0" indent="0">
              <a:buNone/>
            </a:pPr>
            <a:endParaRPr lang="en-US" sz="1050">
              <a:ea typeface="+mn-lt"/>
              <a:cs typeface="+mn-lt"/>
            </a:endParaRPr>
          </a:p>
          <a:p>
            <a:pPr>
              <a:lnSpc>
                <a:spcPct val="90000"/>
              </a:lnSpc>
            </a:pPr>
            <a:endParaRPr lang="en-US" sz="1050">
              <a:cs typeface="Calibri"/>
            </a:endParaRPr>
          </a:p>
        </p:txBody>
      </p:sp>
      <p:sp>
        <p:nvSpPr>
          <p:cNvPr id="6" name="AutoShape 6" descr="12-3/4&amp;quot; Wall Clock, Slimline 12/24-Hour Quartz">
            <a:extLst>
              <a:ext uri="{FF2B5EF4-FFF2-40B4-BE49-F238E27FC236}">
                <a16:creationId xmlns:a16="http://schemas.microsoft.com/office/drawing/2014/main" id="{B97149DF-ACC5-5E25-E99F-D2A0DCA27E21}"/>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204" name="Picture 12" descr="Fragrance Review Deadline Coming Up! — Adventures With The Sage">
            <a:extLst>
              <a:ext uri="{FF2B5EF4-FFF2-40B4-BE49-F238E27FC236}">
                <a16:creationId xmlns:a16="http://schemas.microsoft.com/office/drawing/2014/main" id="{26DBE35B-82B4-426F-369E-638CBB568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599" y="1526541"/>
            <a:ext cx="4021118" cy="40482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EBAF1ABA-4AF2-DE65-9E48-8AECB5D8A04E}"/>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39</a:t>
            </a:fld>
            <a:endParaRPr lang="en-US" sz="1800">
              <a:latin typeface="Calibri"/>
              <a:ea typeface="Calibri"/>
              <a:cs typeface="Calibri"/>
            </a:endParaRPr>
          </a:p>
        </p:txBody>
      </p:sp>
    </p:spTree>
    <p:extLst>
      <p:ext uri="{BB962C8B-B14F-4D97-AF65-F5344CB8AC3E}">
        <p14:creationId xmlns:p14="http://schemas.microsoft.com/office/powerpoint/2010/main" val="90444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8"/>
          <p:cNvSpPr>
            <a:spLocks noChangeArrowheads="1"/>
          </p:cNvSpPr>
          <p:nvPr/>
        </p:nvSpPr>
        <p:spPr bwMode="auto">
          <a:xfrm>
            <a:off x="228600" y="304800"/>
            <a:ext cx="8915400"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r>
              <a:rPr lang="en-US" sz="4400" b="1">
                <a:solidFill>
                  <a:schemeClr val="accent1">
                    <a:lumMod val="75000"/>
                  </a:schemeClr>
                </a:solidFill>
              </a:rPr>
              <a:t>Legislative Declaration</a:t>
            </a:r>
          </a:p>
        </p:txBody>
      </p:sp>
      <p:sp>
        <p:nvSpPr>
          <p:cNvPr id="93193" name="Rectangle 9"/>
          <p:cNvSpPr>
            <a:spLocks noChangeArrowheads="1"/>
          </p:cNvSpPr>
          <p:nvPr/>
        </p:nvSpPr>
        <p:spPr bwMode="auto">
          <a:xfrm>
            <a:off x="533400" y="1295400"/>
            <a:ext cx="8077200"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just" eaLnBrk="1" hangingPunct="1">
              <a:lnSpc>
                <a:spcPct val="90000"/>
              </a:lnSpc>
              <a:spcBef>
                <a:spcPct val="20000"/>
              </a:spcBef>
              <a:buClr>
                <a:schemeClr val="hlink"/>
              </a:buClr>
              <a:buSzPct val="90000"/>
            </a:pPr>
            <a:r>
              <a:rPr lang="en-US" altLang="en-US" sz="2800">
                <a:solidFill>
                  <a:schemeClr val="accent1">
                    <a:lumMod val="75000"/>
                  </a:schemeClr>
                </a:solidFill>
              </a:rPr>
              <a:t>“</a:t>
            </a:r>
            <a:r>
              <a:rPr lang="en-US" sz="2800">
                <a:solidFill>
                  <a:schemeClr val="accent1">
                    <a:lumMod val="75000"/>
                  </a:schemeClr>
                </a:solidFill>
              </a:rPr>
              <a:t>It is vital in a democratic society that public business be performed in an open and public manner so that our citizens shall have the opportunity to observe the performance of public officials and to monitor the decisions that are made by such officials in formulating and executing public policy; and further, it is vital that citizens have easy access to public records in order that the society remain free and democratic. Toward these ends, and to further the accountability of government to the citizens of this State, this chapter is adopted, and shall be construed.</a:t>
            </a:r>
            <a:r>
              <a:rPr lang="en-US" altLang="en-US" sz="2800">
                <a:solidFill>
                  <a:schemeClr val="accent1">
                    <a:lumMod val="75000"/>
                  </a:schemeClr>
                </a:solidFill>
              </a:rPr>
              <a:t>”</a:t>
            </a:r>
            <a:endParaRPr lang="en-US" sz="2800">
              <a:solidFill>
                <a:schemeClr val="accent1">
                  <a:lumMod val="75000"/>
                </a:schemeClr>
              </a:solidFill>
            </a:endParaRPr>
          </a:p>
          <a:p>
            <a:pPr eaLnBrk="1" hangingPunct="1">
              <a:lnSpc>
                <a:spcPct val="90000"/>
              </a:lnSpc>
              <a:spcBef>
                <a:spcPct val="20000"/>
              </a:spcBef>
              <a:buClr>
                <a:schemeClr val="hlink"/>
              </a:buClr>
              <a:buSzPct val="90000"/>
            </a:pPr>
            <a:r>
              <a:rPr lang="en-US" sz="2800">
                <a:solidFill>
                  <a:schemeClr val="accent1">
                    <a:lumMod val="75000"/>
                  </a:schemeClr>
                </a:solidFill>
              </a:rPr>
              <a:t>					29 </a:t>
            </a:r>
            <a:r>
              <a:rPr lang="en-US" sz="2800" i="1">
                <a:solidFill>
                  <a:schemeClr val="accent1">
                    <a:lumMod val="75000"/>
                  </a:schemeClr>
                </a:solidFill>
              </a:rPr>
              <a:t>Del. C.</a:t>
            </a:r>
            <a:r>
              <a:rPr lang="en-US" sz="2800">
                <a:solidFill>
                  <a:schemeClr val="accent1">
                    <a:lumMod val="75000"/>
                  </a:schemeClr>
                </a:solidFill>
              </a:rPr>
              <a:t> § 10001</a:t>
            </a:r>
          </a:p>
        </p:txBody>
      </p:sp>
      <p:sp>
        <p:nvSpPr>
          <p:cNvPr id="16387" name="TextBox 1"/>
          <p:cNvSpPr txBox="1">
            <a:spLocks noChangeArrowheads="1"/>
          </p:cNvSpPr>
          <p:nvPr/>
        </p:nvSpPr>
        <p:spPr bwMode="auto">
          <a:xfrm>
            <a:off x="7780338" y="1060450"/>
            <a:ext cx="184150" cy="369888"/>
          </a:xfrm>
          <a:prstGeom prst="rect">
            <a:avLst/>
          </a:prstGeom>
          <a:noFill/>
          <a:ln w="9525">
            <a:noFill/>
            <a:miter lim="800000"/>
            <a:headEnd/>
            <a:tailEnd/>
          </a:ln>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18122B04-48E9-492C-9C9E-152011E77947}" type="slidenum">
              <a:rPr lang="en-US" sz="1800" smtClean="0"/>
              <a:pPr/>
              <a:t>4</a:t>
            </a:fld>
            <a:endParaRPr lang="en-US"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47" y="429797"/>
            <a:ext cx="4601056" cy="523284"/>
          </a:xfrm>
        </p:spPr>
        <p:txBody>
          <a:bodyPr anchor="b">
            <a:noAutofit/>
          </a:bodyPr>
          <a:lstStyle/>
          <a:p>
            <a:r>
              <a:rPr lang="en-US" sz="3500" b="1">
                <a:solidFill>
                  <a:srgbClr val="376092"/>
                </a:solidFill>
              </a:rPr>
              <a:t>Requests for Emails</a:t>
            </a:r>
          </a:p>
        </p:txBody>
      </p:sp>
      <p:sp>
        <p:nvSpPr>
          <p:cNvPr id="3" name="Content Placeholder 2"/>
          <p:cNvSpPr>
            <a:spLocks noGrp="1"/>
          </p:cNvSpPr>
          <p:nvPr>
            <p:ph idx="1"/>
          </p:nvPr>
        </p:nvSpPr>
        <p:spPr>
          <a:xfrm>
            <a:off x="259246" y="1069586"/>
            <a:ext cx="6138322" cy="4972143"/>
          </a:xfrm>
        </p:spPr>
        <p:txBody>
          <a:bodyPr vert="horz" lIns="68580" tIns="34290" rIns="68580" bIns="34290" rtlCol="0" anchor="t">
            <a:noAutofit/>
          </a:bodyPr>
          <a:lstStyle/>
          <a:p>
            <a:pPr>
              <a:lnSpc>
                <a:spcPct val="90000"/>
              </a:lnSpc>
            </a:pPr>
            <a:r>
              <a:rPr lang="en-US" sz="2200">
                <a:solidFill>
                  <a:srgbClr val="0B698F"/>
                </a:solidFill>
                <a:ea typeface="+mn-lt"/>
                <a:cs typeface="+mn-lt"/>
              </a:rPr>
              <a:t>FOIA requires each public body attempt to fulfill requests from its own records using reasonable efforts of its own staff.</a:t>
            </a:r>
          </a:p>
          <a:p>
            <a:pPr>
              <a:spcAft>
                <a:spcPts val="450"/>
              </a:spcAft>
            </a:pPr>
            <a:r>
              <a:rPr lang="en-US" sz="2200">
                <a:solidFill>
                  <a:srgbClr val="0B698F"/>
                </a:solidFill>
                <a:ea typeface="+mn-lt"/>
                <a:cs typeface="+mn-lt"/>
              </a:rPr>
              <a:t>Only after an internal search with reasonable effort should a public body seek assistance from a third-party technology service provider.</a:t>
            </a:r>
          </a:p>
          <a:p>
            <a:pPr lvl="1">
              <a:lnSpc>
                <a:spcPct val="90000"/>
              </a:lnSpc>
              <a:spcAft>
                <a:spcPts val="225"/>
              </a:spcAft>
              <a:buFont typeface="Wingdings" panose="05000000000000000000" pitchFamily="2" charset="2"/>
              <a:buChar char="Ø"/>
            </a:pPr>
            <a:r>
              <a:rPr lang="en-US" sz="2200">
                <a:solidFill>
                  <a:srgbClr val="0B698F"/>
                </a:solidFill>
                <a:ea typeface="+mn-lt"/>
                <a:cs typeface="+mn-lt"/>
              </a:rPr>
              <a:t>Before requesting Delaware’s Division of Technology and Information (DTI) to provide e-mail records, the public body is required to provide an itemized written cost estimate to the requesting party. </a:t>
            </a:r>
          </a:p>
          <a:p>
            <a:pPr lvl="1">
              <a:lnSpc>
                <a:spcPct val="90000"/>
              </a:lnSpc>
              <a:spcAft>
                <a:spcPts val="225"/>
              </a:spcAft>
              <a:buFont typeface="Wingdings" panose="05000000000000000000" pitchFamily="2" charset="2"/>
              <a:buChar char="Ø"/>
            </a:pPr>
            <a:r>
              <a:rPr lang="en-US" sz="2200">
                <a:solidFill>
                  <a:srgbClr val="0B698F"/>
                </a:solidFill>
                <a:ea typeface="+mn-lt"/>
                <a:cs typeface="+mn-lt"/>
              </a:rPr>
              <a:t>DTI charges an hourly rate to retrieve emails.</a:t>
            </a:r>
          </a:p>
          <a:p>
            <a:pPr lvl="1">
              <a:lnSpc>
                <a:spcPct val="90000"/>
              </a:lnSpc>
              <a:buFont typeface="Wingdings" panose="05000000000000000000" pitchFamily="2" charset="2"/>
              <a:buChar char="Ø"/>
            </a:pPr>
            <a:r>
              <a:rPr lang="en-US" sz="2200">
                <a:solidFill>
                  <a:srgbClr val="0B698F"/>
                </a:solidFill>
                <a:ea typeface="+mn-lt"/>
                <a:cs typeface="+mn-lt"/>
              </a:rPr>
              <a:t>Upon receipt of the estimate, the requesting party may decide whether to proceed with, cancel, or modify the request.</a:t>
            </a:r>
            <a:endParaRPr lang="en-US" sz="2200">
              <a:solidFill>
                <a:srgbClr val="0B698F"/>
              </a:solidFill>
              <a:cs typeface="Calibri"/>
            </a:endParaRPr>
          </a:p>
        </p:txBody>
      </p:sp>
      <p:pic>
        <p:nvPicPr>
          <p:cNvPr id="9218" name="Picture 2" descr="Best Free Email Service Providers | techcresendo">
            <a:extLst>
              <a:ext uri="{FF2B5EF4-FFF2-40B4-BE49-F238E27FC236}">
                <a16:creationId xmlns:a16="http://schemas.microsoft.com/office/drawing/2014/main" id="{CEB4BD5F-5DB7-D2E9-533E-B8828634064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51" r="19893" b="-3"/>
          <a:stretch/>
        </p:blipFill>
        <p:spPr bwMode="auto">
          <a:xfrm>
            <a:off x="6556819" y="3521"/>
            <a:ext cx="2587181" cy="307238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D5038043-6FCB-716D-DFA1-6AA7EE45FC39}"/>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40</a:t>
            </a:fld>
            <a:endParaRPr lang="en-US" sz="1800">
              <a:latin typeface="Calibri"/>
              <a:ea typeface="Calibri"/>
              <a:cs typeface="Calibri"/>
            </a:endParaRPr>
          </a:p>
        </p:txBody>
      </p:sp>
    </p:spTree>
    <p:extLst>
      <p:ext uri="{BB962C8B-B14F-4D97-AF65-F5344CB8AC3E}">
        <p14:creationId xmlns:p14="http://schemas.microsoft.com/office/powerpoint/2010/main" val="3280908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417" y="499630"/>
            <a:ext cx="5189645" cy="1075811"/>
          </a:xfrm>
        </p:spPr>
        <p:txBody>
          <a:bodyPr anchor="b">
            <a:normAutofit fontScale="90000"/>
          </a:bodyPr>
          <a:lstStyle/>
          <a:p>
            <a:r>
              <a:rPr lang="en-US" sz="3600" b="1">
                <a:solidFill>
                  <a:srgbClr val="376092"/>
                </a:solidFill>
              </a:rPr>
              <a:t>Suggested Steps to Provide </a:t>
            </a:r>
            <a:br>
              <a:rPr lang="en-US" sz="3600" b="1">
                <a:solidFill>
                  <a:srgbClr val="376092"/>
                </a:solidFill>
              </a:rPr>
            </a:br>
            <a:r>
              <a:rPr lang="en-US" sz="3600" b="1">
                <a:solidFill>
                  <a:srgbClr val="376092"/>
                </a:solidFill>
              </a:rPr>
              <a:t>Responsive Emails</a:t>
            </a:r>
            <a:endParaRPr lang="en-US" sz="3525" b="1">
              <a:solidFill>
                <a:srgbClr val="376092"/>
              </a:solidFill>
            </a:endParaRPr>
          </a:p>
        </p:txBody>
      </p:sp>
      <p:sp>
        <p:nvSpPr>
          <p:cNvPr id="3" name="Content Placeholder 2"/>
          <p:cNvSpPr>
            <a:spLocks noGrp="1"/>
          </p:cNvSpPr>
          <p:nvPr>
            <p:ph idx="1"/>
          </p:nvPr>
        </p:nvSpPr>
        <p:spPr>
          <a:xfrm>
            <a:off x="338991" y="1579288"/>
            <a:ext cx="5986463" cy="2124289"/>
          </a:xfrm>
        </p:spPr>
        <p:txBody>
          <a:bodyPr vert="horz" lIns="68580" tIns="34290" rIns="68580" bIns="34290" rtlCol="0" anchor="t">
            <a:noAutofit/>
          </a:bodyPr>
          <a:lstStyle/>
          <a:p>
            <a:pPr marL="285750" indent="-285750">
              <a:buFont typeface="Wingdings" panose="05000000000000000000" pitchFamily="2" charset="2"/>
              <a:buChar char="Ø"/>
            </a:pPr>
            <a:r>
              <a:rPr lang="en-US" sz="2600">
                <a:solidFill>
                  <a:srgbClr val="0B698F"/>
                </a:solidFill>
                <a:ea typeface="+mn-lt"/>
                <a:cs typeface="+mn-lt"/>
              </a:rPr>
              <a:t>Identify employee(s) most likely to have access to the emails identified in the request.</a:t>
            </a:r>
            <a:endParaRPr lang="en-US"/>
          </a:p>
          <a:p>
            <a:pPr marL="285750" indent="-285750">
              <a:buFont typeface="Wingdings" panose="05000000000000000000" pitchFamily="2" charset="2"/>
              <a:buChar char="Ø"/>
            </a:pPr>
            <a:r>
              <a:rPr lang="en-US" sz="2600">
                <a:solidFill>
                  <a:srgbClr val="0B698F"/>
                </a:solidFill>
                <a:ea typeface="+mn-lt"/>
                <a:cs typeface="+mn-lt"/>
              </a:rPr>
              <a:t>Request that the employee(s) search for responsive documents.</a:t>
            </a:r>
          </a:p>
          <a:p>
            <a:pPr marL="0" indent="0">
              <a:buNone/>
            </a:pPr>
            <a:endParaRPr lang="en-US" sz="2600">
              <a:solidFill>
                <a:srgbClr val="0B698F"/>
              </a:solidFill>
              <a:ea typeface="+mn-lt"/>
              <a:cs typeface="+mn-lt"/>
            </a:endParaRPr>
          </a:p>
          <a:p>
            <a:pPr marL="0" indent="0">
              <a:buNone/>
            </a:pPr>
            <a:endParaRPr lang="en-US" sz="2600">
              <a:solidFill>
                <a:schemeClr val="accent1">
                  <a:lumMod val="75000"/>
                </a:schemeClr>
              </a:solidFill>
            </a:endParaRPr>
          </a:p>
        </p:txBody>
      </p:sp>
      <p:pic>
        <p:nvPicPr>
          <p:cNvPr id="7" name="Picture 4" descr="Set up and use an Alternate Email address when signing up for special ...">
            <a:extLst>
              <a:ext uri="{FF2B5EF4-FFF2-40B4-BE49-F238E27FC236}">
                <a16:creationId xmlns:a16="http://schemas.microsoft.com/office/drawing/2014/main" id="{77AE0966-7FB7-2AEC-645E-A46692FB16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33" b="21810"/>
          <a:stretch/>
        </p:blipFill>
        <p:spPr bwMode="auto">
          <a:xfrm>
            <a:off x="6325029" y="-3258"/>
            <a:ext cx="2818972"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55E39A24-6F34-C41E-4D36-4CE3106F752E}"/>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41</a:t>
            </a:fld>
            <a:endParaRPr lang="en-US" sz="1800">
              <a:latin typeface="Calibri"/>
              <a:ea typeface="Calibri"/>
              <a:cs typeface="Calibri"/>
            </a:endParaRPr>
          </a:p>
        </p:txBody>
      </p:sp>
      <p:sp>
        <p:nvSpPr>
          <p:cNvPr id="5" name="TextBox 4">
            <a:extLst>
              <a:ext uri="{FF2B5EF4-FFF2-40B4-BE49-F238E27FC236}">
                <a16:creationId xmlns:a16="http://schemas.microsoft.com/office/drawing/2014/main" id="{40E7F5DD-413B-2532-550C-6463655B2783}"/>
              </a:ext>
            </a:extLst>
          </p:cNvPr>
          <p:cNvSpPr txBox="1"/>
          <p:nvPr/>
        </p:nvSpPr>
        <p:spPr>
          <a:xfrm>
            <a:off x="335945" y="3617182"/>
            <a:ext cx="8349549" cy="246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Wingdings,Sans-Serif"/>
              <a:buChar char="Ø"/>
            </a:pPr>
            <a:r>
              <a:rPr lang="en-US" sz="2700">
                <a:solidFill>
                  <a:srgbClr val="0B698F"/>
                </a:solidFill>
              </a:rPr>
              <a:t>If an employee cannot be identified or cannot conduct the search, work with internal IT personnel to fulfill the request.</a:t>
            </a:r>
            <a:endParaRPr lang="en-US" sz="2700"/>
          </a:p>
          <a:p>
            <a:pPr marL="285750" indent="-285750">
              <a:lnSpc>
                <a:spcPct val="90000"/>
              </a:lnSpc>
              <a:spcBef>
                <a:spcPts val="1000"/>
              </a:spcBef>
              <a:buFont typeface="Wingdings,Sans-Serif"/>
              <a:buChar char="Ø"/>
            </a:pPr>
            <a:r>
              <a:rPr lang="en-US" sz="2700">
                <a:solidFill>
                  <a:srgbClr val="0B698F"/>
                </a:solidFill>
              </a:rPr>
              <a:t>If the public body cannot fulfill the request from internal records, contact a third-party service provider to assist with the search.</a:t>
            </a:r>
            <a:endParaRPr lang="en-US"/>
          </a:p>
        </p:txBody>
      </p:sp>
    </p:spTree>
    <p:extLst>
      <p:ext uri="{BB962C8B-B14F-4D97-AF65-F5344CB8AC3E}">
        <p14:creationId xmlns:p14="http://schemas.microsoft.com/office/powerpoint/2010/main" val="1819405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97987B-12D8-8237-B439-43BC30B6BCC1}"/>
              </a:ext>
            </a:extLst>
          </p:cNvPr>
          <p:cNvPicPr>
            <a:picLocks noChangeAspect="1"/>
          </p:cNvPicPr>
          <p:nvPr/>
        </p:nvPicPr>
        <p:blipFill>
          <a:blip r:embed="rId2"/>
          <a:stretch>
            <a:fillRect/>
          </a:stretch>
        </p:blipFill>
        <p:spPr>
          <a:xfrm>
            <a:off x="6620427" y="2064544"/>
            <a:ext cx="2523573" cy="1927286"/>
          </a:xfrm>
          <a:prstGeom prst="rect">
            <a:avLst/>
          </a:prstGeom>
        </p:spPr>
      </p:pic>
      <p:sp>
        <p:nvSpPr>
          <p:cNvPr id="2" name="Title 1">
            <a:extLst>
              <a:ext uri="{FF2B5EF4-FFF2-40B4-BE49-F238E27FC236}">
                <a16:creationId xmlns:a16="http://schemas.microsoft.com/office/drawing/2014/main" id="{43AA9AC5-3F0E-4B8B-9C3B-00247E7E473B}"/>
              </a:ext>
            </a:extLst>
          </p:cNvPr>
          <p:cNvSpPr>
            <a:spLocks noGrp="1"/>
          </p:cNvSpPr>
          <p:nvPr>
            <p:ph type="title"/>
          </p:nvPr>
        </p:nvSpPr>
        <p:spPr/>
        <p:txBody>
          <a:bodyPr>
            <a:normAutofit/>
          </a:bodyPr>
          <a:lstStyle/>
          <a:p>
            <a:r>
              <a:rPr lang="en-US" sz="4000" b="1">
                <a:solidFill>
                  <a:schemeClr val="accent1">
                    <a:lumMod val="75000"/>
                  </a:schemeClr>
                </a:solidFill>
                <a:ea typeface="+mj-lt"/>
                <a:cs typeface="+mj-lt"/>
              </a:rPr>
              <a:t>Requests for Noncustodial Records</a:t>
            </a:r>
            <a:endParaRPr lang="en-US" b="1">
              <a:solidFill>
                <a:schemeClr val="accent1">
                  <a:lumMod val="75000"/>
                </a:schemeClr>
              </a:solidFill>
              <a:cs typeface="Calibri"/>
            </a:endParaRPr>
          </a:p>
        </p:txBody>
      </p:sp>
      <p:sp>
        <p:nvSpPr>
          <p:cNvPr id="3" name="Content Placeholder 2">
            <a:extLst>
              <a:ext uri="{FF2B5EF4-FFF2-40B4-BE49-F238E27FC236}">
                <a16:creationId xmlns:a16="http://schemas.microsoft.com/office/drawing/2014/main" id="{63F102A3-1C22-494A-A6E6-496221218E11}"/>
              </a:ext>
            </a:extLst>
          </p:cNvPr>
          <p:cNvSpPr>
            <a:spLocks noGrp="1"/>
          </p:cNvSpPr>
          <p:nvPr>
            <p:ph idx="1"/>
          </p:nvPr>
        </p:nvSpPr>
        <p:spPr>
          <a:xfrm>
            <a:off x="628650" y="1691258"/>
            <a:ext cx="6260173" cy="4379248"/>
          </a:xfrm>
        </p:spPr>
        <p:txBody>
          <a:bodyPr vert="horz" lIns="68580" tIns="34290" rIns="68580" bIns="34290" rtlCol="0" anchor="t">
            <a:noAutofit/>
          </a:bodyPr>
          <a:lstStyle/>
          <a:p>
            <a:pPr marL="0" indent="0">
              <a:buNone/>
            </a:pPr>
            <a:r>
              <a:rPr lang="en-US" sz="2000">
                <a:solidFill>
                  <a:srgbClr val="0B698F"/>
                </a:solidFill>
                <a:ea typeface="+mn-lt"/>
                <a:cs typeface="+mn-lt"/>
              </a:rPr>
              <a:t>If a FOIA request seeks records controlled by the public body that are not within its possession or cannot otherwise be fulfilled by the public body with reasonable effort from the records it possesses, then the public body shall request that the relevant custodian provide the noncustodial records to the public body.</a:t>
            </a:r>
            <a:endParaRPr lang="en-US" sz="2000">
              <a:solidFill>
                <a:srgbClr val="0B698F"/>
              </a:solidFill>
              <a:cs typeface="Calibri"/>
            </a:endParaRPr>
          </a:p>
          <a:p>
            <a:pPr lvl="1"/>
            <a:r>
              <a:rPr lang="en-US" sz="2000">
                <a:solidFill>
                  <a:srgbClr val="0B698F"/>
                </a:solidFill>
                <a:ea typeface="+mn-lt"/>
                <a:cs typeface="+mn-lt"/>
              </a:rPr>
              <a:t>Before requesting any noncustodial records, the public body is required to provide an itemized written cost estimate to the requesting party, listing all charges expected to be incurred in retrieving such records. </a:t>
            </a:r>
            <a:endParaRPr lang="en-US" sz="2000">
              <a:solidFill>
                <a:srgbClr val="0B698F"/>
              </a:solidFill>
              <a:cs typeface="Calibri"/>
            </a:endParaRPr>
          </a:p>
          <a:p>
            <a:pPr lvl="1"/>
            <a:r>
              <a:rPr lang="en-US" sz="2000">
                <a:solidFill>
                  <a:srgbClr val="0B698F"/>
                </a:solidFill>
                <a:ea typeface="+mn-lt"/>
                <a:cs typeface="+mn-lt"/>
              </a:rPr>
              <a:t>Upon receipt of the estimate, the requesting party may decide whether to proceed with, cancel, or modify the request.</a:t>
            </a:r>
            <a:endParaRPr lang="en-US" sz="2000">
              <a:solidFill>
                <a:srgbClr val="0B698F"/>
              </a:solidFill>
              <a:cs typeface="Calibri"/>
            </a:endParaRPr>
          </a:p>
        </p:txBody>
      </p:sp>
      <p:sp>
        <p:nvSpPr>
          <p:cNvPr id="7" name="Slide Number Placeholder 3">
            <a:extLst>
              <a:ext uri="{FF2B5EF4-FFF2-40B4-BE49-F238E27FC236}">
                <a16:creationId xmlns:a16="http://schemas.microsoft.com/office/drawing/2014/main" id="{FD3715CB-7905-131D-4CF4-A958151CA164}"/>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42</a:t>
            </a:fld>
            <a:endParaRPr lang="en-US" sz="1800">
              <a:latin typeface="Calibri"/>
              <a:ea typeface="Calibri"/>
              <a:cs typeface="Calibri"/>
            </a:endParaRPr>
          </a:p>
        </p:txBody>
      </p:sp>
    </p:spTree>
    <p:extLst>
      <p:ext uri="{BB962C8B-B14F-4D97-AF65-F5344CB8AC3E}">
        <p14:creationId xmlns:p14="http://schemas.microsoft.com/office/powerpoint/2010/main" val="3380331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ED"/>
        </a:solidFill>
        <a:effectLst/>
      </p:bgPr>
    </p:bg>
    <p:spTree>
      <p:nvGrpSpPr>
        <p:cNvPr id="1" name=""/>
        <p:cNvGrpSpPr/>
        <p:nvPr/>
      </p:nvGrpSpPr>
      <p:grpSpPr>
        <a:xfrm>
          <a:off x="0" y="0"/>
          <a:ext cx="0" cy="0"/>
          <a:chOff x="0" y="0"/>
          <a:chExt cx="0" cy="0"/>
        </a:xfrm>
      </p:grpSpPr>
      <p:pic>
        <p:nvPicPr>
          <p:cNvPr id="10242" name="Picture 2" descr="Science Denial Not Limited To Political Right – Arizona Daily Independent">
            <a:extLst>
              <a:ext uri="{FF2B5EF4-FFF2-40B4-BE49-F238E27FC236}">
                <a16:creationId xmlns:a16="http://schemas.microsoft.com/office/drawing/2014/main" id="{A90A6753-4742-5223-B9CA-D1106D5F39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9" r="-3" b="9873"/>
          <a:stretch/>
        </p:blipFill>
        <p:spPr bwMode="auto">
          <a:xfrm>
            <a:off x="0" y="500886"/>
            <a:ext cx="9144000"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79574" y="3275146"/>
            <a:ext cx="7132533" cy="3586103"/>
          </a:xfrm>
        </p:spPr>
        <p:txBody>
          <a:bodyPr vert="horz" lIns="68580" tIns="34290" rIns="68580" bIns="34290" rtlCol="0" anchor="ctr">
            <a:noAutofit/>
          </a:bodyPr>
          <a:lstStyle/>
          <a:p>
            <a:pPr>
              <a:lnSpc>
                <a:spcPct val="120000"/>
              </a:lnSpc>
              <a:spcAft>
                <a:spcPts val="600"/>
              </a:spcAft>
              <a:buFont typeface="Wingdings" panose="05000000000000000000" pitchFamily="2" charset="2"/>
              <a:buChar char="Ø"/>
            </a:pPr>
            <a:r>
              <a:rPr lang="en-US" sz="1700">
                <a:solidFill>
                  <a:srgbClr val="0B698F"/>
                </a:solidFill>
                <a:ea typeface="+mn-lt"/>
                <a:cs typeface="+mn-lt"/>
              </a:rPr>
              <a:t>If a FOIA request is denied, in whole, or in part, the public body must include a reason for the denial in its response.</a:t>
            </a:r>
            <a:endParaRPr lang="en-US" sz="1700"/>
          </a:p>
          <a:p>
            <a:pPr>
              <a:lnSpc>
                <a:spcPct val="120000"/>
              </a:lnSpc>
              <a:spcAft>
                <a:spcPts val="600"/>
              </a:spcAft>
              <a:buFont typeface="Wingdings" panose="05000000000000000000" pitchFamily="2" charset="2"/>
              <a:buChar char="Ø"/>
            </a:pPr>
            <a:r>
              <a:rPr lang="en-US" sz="1700">
                <a:solidFill>
                  <a:srgbClr val="0B698F"/>
                </a:solidFill>
                <a:ea typeface="+mn-lt"/>
                <a:cs typeface="+mn-lt"/>
              </a:rPr>
              <a:t>However, the public body is not required to provide an index or any other compilation listing each record or part of a record that was denied.</a:t>
            </a:r>
          </a:p>
          <a:p>
            <a:pPr>
              <a:lnSpc>
                <a:spcPct val="120000"/>
              </a:lnSpc>
              <a:spcAft>
                <a:spcPts val="600"/>
              </a:spcAft>
              <a:buFont typeface="Wingdings" panose="05000000000000000000" pitchFamily="2" charset="2"/>
              <a:buChar char="Ø"/>
            </a:pPr>
            <a:r>
              <a:rPr lang="en-US" sz="1700">
                <a:solidFill>
                  <a:srgbClr val="0B698F"/>
                </a:solidFill>
                <a:ea typeface="+mn-lt"/>
                <a:cs typeface="+mn-lt"/>
              </a:rPr>
              <a:t>As an example, a public body does not have to produce a privilege log to support a denial of documents under either the attorney-client privilege or attorney work product privilege. </a:t>
            </a:r>
          </a:p>
          <a:p>
            <a:pPr marL="0" indent="0">
              <a:buNone/>
            </a:pPr>
            <a:r>
              <a:rPr lang="en-US" sz="1800" b="1">
                <a:solidFill>
                  <a:srgbClr val="0B698F"/>
                </a:solidFill>
                <a:ea typeface="+mn-lt"/>
                <a:cs typeface="+mn-lt"/>
              </a:rPr>
              <a:t>See 29</a:t>
            </a:r>
            <a:r>
              <a:rPr lang="en-US" sz="1800" b="1" i="1">
                <a:solidFill>
                  <a:srgbClr val="0B698F"/>
                </a:solidFill>
                <a:ea typeface="+mn-lt"/>
                <a:cs typeface="+mn-lt"/>
              </a:rPr>
              <a:t> Del. C. </a:t>
            </a:r>
            <a:r>
              <a:rPr lang="en-US" sz="1800" b="1">
                <a:solidFill>
                  <a:srgbClr val="0B698F"/>
                </a:solidFill>
                <a:ea typeface="+mn-lt"/>
                <a:cs typeface="+mn-lt"/>
              </a:rPr>
              <a:t>§</a:t>
            </a:r>
            <a:r>
              <a:rPr lang="en-US" sz="1800" b="1" i="1">
                <a:solidFill>
                  <a:srgbClr val="0B698F"/>
                </a:solidFill>
                <a:ea typeface="+mn-lt"/>
                <a:cs typeface="+mn-lt"/>
              </a:rPr>
              <a:t> </a:t>
            </a:r>
            <a:r>
              <a:rPr lang="en-US" sz="1800" b="1">
                <a:solidFill>
                  <a:srgbClr val="0B698F"/>
                </a:solidFill>
                <a:ea typeface="+mn-lt"/>
                <a:cs typeface="+mn-lt"/>
              </a:rPr>
              <a:t>10003(h)(2)</a:t>
            </a:r>
            <a:endParaRPr lang="en-US" sz="1800">
              <a:solidFill>
                <a:srgbClr val="0B698F"/>
              </a:solidFill>
              <a:cs typeface="Calibri"/>
            </a:endParaRPr>
          </a:p>
          <a:p>
            <a:endParaRPr lang="en-US" sz="1200">
              <a:cs typeface="Calibri"/>
            </a:endParaRPr>
          </a:p>
        </p:txBody>
      </p:sp>
      <p:sp>
        <p:nvSpPr>
          <p:cNvPr id="5" name="Slide Number Placeholder 3">
            <a:extLst>
              <a:ext uri="{FF2B5EF4-FFF2-40B4-BE49-F238E27FC236}">
                <a16:creationId xmlns:a16="http://schemas.microsoft.com/office/drawing/2014/main" id="{7B6FCF49-997F-3007-CD72-774DE8088AE1}"/>
              </a:ext>
            </a:extLst>
          </p:cNvPr>
          <p:cNvSpPr>
            <a:spLocks noGrp="1"/>
          </p:cNvSpPr>
          <p:nvPr>
            <p:ph type="sldNum" sz="quarter" idx="12"/>
          </p:nvPr>
        </p:nvSpPr>
        <p:spPr>
          <a:xfrm>
            <a:off x="6553200" y="6356350"/>
            <a:ext cx="2133600" cy="365125"/>
          </a:xfrm>
        </p:spPr>
        <p:txBody>
          <a:bodyPr/>
          <a:lstStyle/>
          <a:p>
            <a:fld id="{18122B04-48E9-492C-9C9E-152011E77947}" type="slidenum">
              <a:rPr lang="en-US" sz="1800" dirty="0" smtClean="0">
                <a:latin typeface="Calibri"/>
                <a:ea typeface="Calibri"/>
                <a:cs typeface="Calibri"/>
              </a:rPr>
              <a:pPr/>
              <a:t>43</a:t>
            </a:fld>
            <a:endParaRPr lang="en-US" sz="1800">
              <a:latin typeface="Calibri"/>
              <a:ea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2F0F-2778-4B45-A30F-E9A836731526}"/>
              </a:ext>
            </a:extLst>
          </p:cNvPr>
          <p:cNvSpPr>
            <a:spLocks noGrp="1"/>
          </p:cNvSpPr>
          <p:nvPr>
            <p:ph type="title"/>
          </p:nvPr>
        </p:nvSpPr>
        <p:spPr>
          <a:xfrm>
            <a:off x="457200" y="548015"/>
            <a:ext cx="8229600" cy="1143000"/>
          </a:xfrm>
        </p:spPr>
        <p:txBody>
          <a:bodyPr>
            <a:normAutofit/>
          </a:bodyPr>
          <a:lstStyle/>
          <a:p>
            <a:r>
              <a:rPr lang="en-US" sz="5400" b="1">
                <a:solidFill>
                  <a:schemeClr val="tx2"/>
                </a:solidFill>
              </a:rPr>
              <a:t>Fees </a:t>
            </a:r>
          </a:p>
        </p:txBody>
      </p:sp>
      <p:sp>
        <p:nvSpPr>
          <p:cNvPr id="3" name="Content Placeholder 2">
            <a:extLst>
              <a:ext uri="{FF2B5EF4-FFF2-40B4-BE49-F238E27FC236}">
                <a16:creationId xmlns:a16="http://schemas.microsoft.com/office/drawing/2014/main" id="{F98B7287-EA7F-4C7D-B4ED-E7B2540F7AE9}"/>
              </a:ext>
            </a:extLst>
          </p:cNvPr>
          <p:cNvSpPr>
            <a:spLocks noGrp="1"/>
          </p:cNvSpPr>
          <p:nvPr>
            <p:ph idx="1"/>
          </p:nvPr>
        </p:nvSpPr>
        <p:spPr>
          <a:xfrm>
            <a:off x="457200" y="2195512"/>
            <a:ext cx="8229600" cy="4525963"/>
          </a:xfrm>
        </p:spPr>
        <p:txBody>
          <a:bodyPr vert="horz" lIns="91440" tIns="45720" rIns="91440" bIns="45720" rtlCol="0" anchor="t">
            <a:normAutofit/>
          </a:bodyPr>
          <a:lstStyle/>
          <a:p>
            <a:pPr marL="0" indent="0" algn="ctr">
              <a:buNone/>
            </a:pPr>
            <a:r>
              <a:rPr lang="en-US" sz="3600" b="1" dirty="0">
                <a:solidFill>
                  <a:schemeClr val="tx2"/>
                </a:solidFill>
              </a:rPr>
              <a:t>Presented by:</a:t>
            </a:r>
            <a:endParaRPr lang="en-US" sz="3600" b="1" dirty="0">
              <a:solidFill>
                <a:schemeClr val="tx2"/>
              </a:solidFill>
              <a:cs typeface="Calibri"/>
            </a:endParaRPr>
          </a:p>
          <a:p>
            <a:pPr marL="0" indent="0" algn="ctr">
              <a:buNone/>
            </a:pPr>
            <a:r>
              <a:rPr lang="en-US" sz="3600" b="1" dirty="0">
                <a:solidFill>
                  <a:schemeClr val="tx2"/>
                </a:solidFill>
              </a:rPr>
              <a:t>Deputy Attorney General</a:t>
            </a:r>
            <a:endParaRPr lang="en-US" sz="3600" b="1" dirty="0">
              <a:solidFill>
                <a:schemeClr val="tx2"/>
              </a:solidFill>
              <a:cs typeface="Calibri"/>
            </a:endParaRPr>
          </a:p>
          <a:p>
            <a:pPr marL="0" indent="0" algn="ctr">
              <a:buNone/>
            </a:pPr>
            <a:r>
              <a:rPr lang="en-US" sz="3600" b="1" dirty="0">
                <a:solidFill>
                  <a:schemeClr val="tx2"/>
                </a:solidFill>
              </a:rPr>
              <a:t>Joseph C. Handlon</a:t>
            </a:r>
            <a:endParaRPr lang="en-US" sz="3600" b="1" dirty="0">
              <a:solidFill>
                <a:schemeClr val="tx2"/>
              </a:solidFill>
              <a:cs typeface="Calibri"/>
            </a:endParaRPr>
          </a:p>
        </p:txBody>
      </p:sp>
      <p:sp>
        <p:nvSpPr>
          <p:cNvPr id="5" name="Slide Number Placeholder 4">
            <a:extLst>
              <a:ext uri="{FF2B5EF4-FFF2-40B4-BE49-F238E27FC236}">
                <a16:creationId xmlns:a16="http://schemas.microsoft.com/office/drawing/2014/main" id="{E07FB7D1-21A6-452B-AF90-8837B9C655C3}"/>
              </a:ext>
            </a:extLst>
          </p:cNvPr>
          <p:cNvSpPr>
            <a:spLocks noGrp="1"/>
          </p:cNvSpPr>
          <p:nvPr>
            <p:ph type="sldNum" sz="quarter" idx="12"/>
          </p:nvPr>
        </p:nvSpPr>
        <p:spPr/>
        <p:txBody>
          <a:bodyPr/>
          <a:lstStyle/>
          <a:p>
            <a:r>
              <a:rPr lang="en-US">
                <a:cs typeface="Calibri"/>
              </a:rPr>
              <a:t>25</a:t>
            </a:r>
          </a:p>
        </p:txBody>
      </p:sp>
    </p:spTree>
    <p:extLst>
      <p:ext uri="{BB962C8B-B14F-4D97-AF65-F5344CB8AC3E}">
        <p14:creationId xmlns:p14="http://schemas.microsoft.com/office/powerpoint/2010/main" val="2510231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Permitted Fees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chemeClr val="accent1">
                    <a:lumMod val="75000"/>
                  </a:schemeClr>
                </a:solidFill>
              </a:rPr>
              <a:t>The statute expressly permits a public body to charge fees</a:t>
            </a:r>
          </a:p>
          <a:p>
            <a:pPr lvl="1"/>
            <a:r>
              <a:rPr lang="en-US" dirty="0">
                <a:solidFill>
                  <a:schemeClr val="accent1">
                    <a:lumMod val="75000"/>
                  </a:schemeClr>
                </a:solidFill>
              </a:rPr>
              <a:t>There are limits to what may be charged</a:t>
            </a:r>
          </a:p>
          <a:p>
            <a:pPr lvl="1"/>
            <a:r>
              <a:rPr lang="en-US" dirty="0">
                <a:solidFill>
                  <a:schemeClr val="accent1">
                    <a:lumMod val="75000"/>
                  </a:schemeClr>
                </a:solidFill>
              </a:rPr>
              <a:t>Fees should be minimized to greatest extent possible</a:t>
            </a:r>
          </a:p>
          <a:p>
            <a:pPr lvl="1"/>
            <a:r>
              <a:rPr lang="en-US" dirty="0">
                <a:solidFill>
                  <a:schemeClr val="accent1">
                    <a:lumMod val="75000"/>
                  </a:schemeClr>
                </a:solidFill>
              </a:rPr>
              <a:t>FOIA is default where Code and local law is silent - bodies may adopt an alternative fee schedule in the Code/local codes</a:t>
            </a:r>
            <a:endParaRPr lang="en-US" dirty="0">
              <a:solidFill>
                <a:schemeClr val="accent1">
                  <a:lumMod val="75000"/>
                </a:schemeClr>
              </a:solidFill>
              <a:cs typeface="Calibri"/>
            </a:endParaRPr>
          </a:p>
          <a:p>
            <a:pPr marL="457200" lvl="1" indent="0">
              <a:buNone/>
            </a:pPr>
            <a:r>
              <a:rPr lang="en-US" dirty="0"/>
              <a:t>					</a:t>
            </a:r>
            <a:r>
              <a:rPr lang="en-US" dirty="0">
                <a:solidFill>
                  <a:schemeClr val="accent1">
                    <a:lumMod val="75000"/>
                  </a:schemeClr>
                </a:solidFill>
              </a:rPr>
              <a:t>29 </a:t>
            </a:r>
            <a:r>
              <a:rPr lang="en-US" i="1" dirty="0">
                <a:solidFill>
                  <a:schemeClr val="accent1">
                    <a:lumMod val="75000"/>
                  </a:schemeClr>
                </a:solidFill>
              </a:rPr>
              <a:t>Del. C. </a:t>
            </a:r>
            <a:r>
              <a:rPr lang="en-US" dirty="0">
                <a:solidFill>
                  <a:schemeClr val="accent1">
                    <a:lumMod val="75000"/>
                  </a:schemeClr>
                </a:solidFill>
              </a:rPr>
              <a:t>§ 10003(m)</a:t>
            </a:r>
          </a:p>
        </p:txBody>
      </p:sp>
      <p:sp>
        <p:nvSpPr>
          <p:cNvPr id="4" name="Slide Number Placeholder 3"/>
          <p:cNvSpPr>
            <a:spLocks noGrp="1"/>
          </p:cNvSpPr>
          <p:nvPr>
            <p:ph type="sldNum" sz="quarter" idx="12"/>
          </p:nvPr>
        </p:nvSpPr>
        <p:spPr/>
        <p:txBody>
          <a:bodyPr/>
          <a:lstStyle/>
          <a:p>
            <a:fld id="{18122B04-48E9-492C-9C9E-152011E77947}" type="slidenum">
              <a:rPr lang="en-US" smtClean="0"/>
              <a:pPr/>
              <a:t>45</a:t>
            </a:fld>
            <a:endParaRPr lang="en-US"/>
          </a:p>
        </p:txBody>
      </p:sp>
    </p:spTree>
    <p:extLst>
      <p:ext uri="{BB962C8B-B14F-4D97-AF65-F5344CB8AC3E}">
        <p14:creationId xmlns:p14="http://schemas.microsoft.com/office/powerpoint/2010/main" val="2867229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Administrative Fees</a:t>
            </a:r>
          </a:p>
        </p:txBody>
      </p:sp>
      <p:sp>
        <p:nvSpPr>
          <p:cNvPr id="3" name="Content Placeholder 2"/>
          <p:cNvSpPr>
            <a:spLocks noGrp="1"/>
          </p:cNvSpPr>
          <p:nvPr>
            <p:ph idx="1"/>
          </p:nvPr>
        </p:nvSpPr>
        <p:spPr/>
        <p:txBody>
          <a:bodyPr vert="horz" lIns="91440" tIns="45720" rIns="91440" bIns="45720" rtlCol="0" anchor="t">
            <a:normAutofit/>
          </a:bodyPr>
          <a:lstStyle/>
          <a:p>
            <a:r>
              <a:rPr lang="en-US">
                <a:solidFill>
                  <a:schemeClr val="accent1">
                    <a:lumMod val="75000"/>
                  </a:schemeClr>
                </a:solidFill>
              </a:rPr>
              <a:t>Statute suggests administrative fees are required, but allows </a:t>
            </a:r>
            <a:r>
              <a:rPr lang="en-US">
                <a:solidFill>
                  <a:schemeClr val="accent1">
                    <a:lumMod val="75000"/>
                  </a:schemeClr>
                </a:solidFill>
                <a:latin typeface="Calibri"/>
                <a:ea typeface="Calibri"/>
                <a:cs typeface="Calibri"/>
              </a:rPr>
              <a:t>public bodies</a:t>
            </a:r>
            <a:r>
              <a:rPr lang="en-US">
                <a:solidFill>
                  <a:schemeClr val="accent1">
                    <a:lumMod val="75000"/>
                  </a:schemeClr>
                </a:solidFill>
              </a:rPr>
              <a:t> to adopt policies waiving fees</a:t>
            </a:r>
            <a:endParaRPr lang="en-US">
              <a:solidFill>
                <a:schemeClr val="accent1">
                  <a:lumMod val="75000"/>
                </a:schemeClr>
              </a:solidFill>
              <a:cs typeface="Calibri"/>
            </a:endParaRPr>
          </a:p>
          <a:p>
            <a:r>
              <a:rPr lang="en-US">
                <a:solidFill>
                  <a:schemeClr val="accent1">
                    <a:lumMod val="75000"/>
                  </a:schemeClr>
                </a:solidFill>
              </a:rPr>
              <a:t>Happy hour!  Free</a:t>
            </a:r>
            <a:endParaRPr lang="en-US">
              <a:solidFill>
                <a:schemeClr val="accent1">
                  <a:lumMod val="75000"/>
                </a:schemeClr>
              </a:solidFill>
              <a:cs typeface="Calibri"/>
            </a:endParaRPr>
          </a:p>
          <a:p>
            <a:r>
              <a:rPr lang="en-US">
                <a:solidFill>
                  <a:schemeClr val="accent1">
                    <a:lumMod val="75000"/>
                  </a:schemeClr>
                </a:solidFill>
              </a:rPr>
              <a:t>Must minimize!  Charge only fees reasonably required to process request</a:t>
            </a:r>
            <a:endParaRPr lang="en-US">
              <a:solidFill>
                <a:schemeClr val="accent1">
                  <a:lumMod val="75000"/>
                </a:schemeClr>
              </a:solidFill>
              <a:cs typeface="Calibri"/>
            </a:endParaRPr>
          </a:p>
        </p:txBody>
      </p:sp>
      <p:sp>
        <p:nvSpPr>
          <p:cNvPr id="4" name="Slide Number Placeholder 3"/>
          <p:cNvSpPr>
            <a:spLocks noGrp="1"/>
          </p:cNvSpPr>
          <p:nvPr>
            <p:ph type="sldNum" sz="quarter" idx="12"/>
          </p:nvPr>
        </p:nvSpPr>
        <p:spPr/>
        <p:txBody>
          <a:bodyPr/>
          <a:lstStyle/>
          <a:p>
            <a:fld id="{18122B04-48E9-492C-9C9E-152011E77947}" type="slidenum">
              <a:rPr lang="en-US" smtClean="0"/>
              <a:pPr/>
              <a:t>46</a:t>
            </a:fld>
            <a:endParaRPr lang="en-US"/>
          </a:p>
        </p:txBody>
      </p:sp>
    </p:spTree>
    <p:extLst>
      <p:ext uri="{BB962C8B-B14F-4D97-AF65-F5344CB8AC3E}">
        <p14:creationId xmlns:p14="http://schemas.microsoft.com/office/powerpoint/2010/main" val="1957285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Photocopy Fees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a:solidFill>
                  <a:schemeClr val="accent1">
                    <a:lumMod val="75000"/>
                  </a:schemeClr>
                </a:solidFill>
              </a:rPr>
              <a:t>Standard copies</a:t>
            </a:r>
          </a:p>
          <a:p>
            <a:pPr lvl="1"/>
            <a:r>
              <a:rPr lang="en-US">
                <a:solidFill>
                  <a:schemeClr val="accent1">
                    <a:lumMod val="75000"/>
                  </a:schemeClr>
                </a:solidFill>
              </a:rPr>
              <a:t>20 free pages</a:t>
            </a:r>
            <a:endParaRPr lang="en-US">
              <a:solidFill>
                <a:schemeClr val="accent1">
                  <a:lumMod val="75000"/>
                </a:schemeClr>
              </a:solidFill>
              <a:cs typeface="Calibri"/>
            </a:endParaRPr>
          </a:p>
          <a:p>
            <a:pPr lvl="1"/>
            <a:r>
              <a:rPr lang="en-US">
                <a:solidFill>
                  <a:schemeClr val="accent1">
                    <a:lumMod val="75000"/>
                  </a:schemeClr>
                </a:solidFill>
              </a:rPr>
              <a:t>$.10 per page ($.20 double-sided)</a:t>
            </a:r>
            <a:endParaRPr lang="en-US">
              <a:solidFill>
                <a:schemeClr val="accent1">
                  <a:lumMod val="75000"/>
                </a:schemeClr>
              </a:solidFill>
              <a:cs typeface="Calibri"/>
            </a:endParaRPr>
          </a:p>
          <a:p>
            <a:r>
              <a:rPr lang="en-US">
                <a:solidFill>
                  <a:schemeClr val="accent1">
                    <a:lumMod val="75000"/>
                  </a:schemeClr>
                </a:solidFill>
              </a:rPr>
              <a:t>Oversized copies (greater than 11” x 17”)</a:t>
            </a:r>
          </a:p>
          <a:p>
            <a:pPr lvl="1"/>
            <a:r>
              <a:rPr lang="en-US">
                <a:solidFill>
                  <a:schemeClr val="accent1">
                    <a:lumMod val="75000"/>
                  </a:schemeClr>
                </a:solidFill>
              </a:rPr>
              <a:t>18” x 22” - $2.00 per sheet</a:t>
            </a:r>
          </a:p>
          <a:p>
            <a:pPr lvl="1"/>
            <a:r>
              <a:rPr lang="en-US">
                <a:solidFill>
                  <a:schemeClr val="accent1">
                    <a:lumMod val="75000"/>
                  </a:schemeClr>
                </a:solidFill>
              </a:rPr>
              <a:t>24” x 36” - $3.00 per sheet</a:t>
            </a:r>
          </a:p>
          <a:p>
            <a:pPr lvl="1"/>
            <a:r>
              <a:rPr lang="en-US">
                <a:solidFill>
                  <a:schemeClr val="accent1">
                    <a:lumMod val="75000"/>
                  </a:schemeClr>
                </a:solidFill>
              </a:rPr>
              <a:t>Larger than 24” x 36” - $1.00 per square foot</a:t>
            </a:r>
          </a:p>
          <a:p>
            <a:r>
              <a:rPr lang="en-US">
                <a:solidFill>
                  <a:schemeClr val="accent1">
                    <a:lumMod val="75000"/>
                  </a:schemeClr>
                </a:solidFill>
              </a:rPr>
              <a:t>Color Copies</a:t>
            </a:r>
          </a:p>
          <a:p>
            <a:pPr lvl="1"/>
            <a:r>
              <a:rPr lang="en-US">
                <a:solidFill>
                  <a:schemeClr val="accent1">
                    <a:lumMod val="75000"/>
                  </a:schemeClr>
                </a:solidFill>
              </a:rPr>
              <a:t>Additional charge of $1.00 per sheet for standard copies</a:t>
            </a:r>
          </a:p>
          <a:p>
            <a:pPr lvl="1"/>
            <a:r>
              <a:rPr lang="en-US">
                <a:solidFill>
                  <a:schemeClr val="accent1">
                    <a:lumMod val="75000"/>
                  </a:schemeClr>
                </a:solidFill>
              </a:rPr>
              <a:t>Additional charge of $1.50 per sheet for larger copies</a:t>
            </a:r>
          </a:p>
          <a:p>
            <a:pPr lvl="2">
              <a:buNone/>
            </a:pPr>
            <a:endParaRPr lang="en-US"/>
          </a:p>
        </p:txBody>
      </p:sp>
      <p:sp>
        <p:nvSpPr>
          <p:cNvPr id="4" name="Slide Number Placeholder 3"/>
          <p:cNvSpPr>
            <a:spLocks noGrp="1"/>
          </p:cNvSpPr>
          <p:nvPr>
            <p:ph type="sldNum" sz="quarter" idx="12"/>
          </p:nvPr>
        </p:nvSpPr>
        <p:spPr/>
        <p:txBody>
          <a:bodyPr/>
          <a:lstStyle/>
          <a:p>
            <a:fld id="{18122B04-48E9-492C-9C9E-152011E77947}" type="slidenum">
              <a:rPr lang="en-US" smtClean="0"/>
              <a:pPr/>
              <a:t>47</a:t>
            </a:fld>
            <a:endParaRPr lang="en-US"/>
          </a:p>
        </p:txBody>
      </p:sp>
    </p:spTree>
    <p:extLst>
      <p:ext uri="{BB962C8B-B14F-4D97-AF65-F5344CB8AC3E}">
        <p14:creationId xmlns:p14="http://schemas.microsoft.com/office/powerpoint/2010/main" val="2177086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chemeClr val="accent1">
                    <a:lumMod val="75000"/>
                  </a:schemeClr>
                </a:solidFill>
              </a:rPr>
              <a:t>So What's Permitted?</a:t>
            </a:r>
            <a:endParaRPr lang="en-US" b="1">
              <a:solidFill>
                <a:schemeClr val="accent1">
                  <a:lumMod val="75000"/>
                </a:schemeClr>
              </a:solidFill>
              <a:cs typeface="Calibri"/>
            </a:endParaRPr>
          </a:p>
        </p:txBody>
      </p:sp>
      <p:sp>
        <p:nvSpPr>
          <p:cNvPr id="3" name="Content Placeholder 2"/>
          <p:cNvSpPr>
            <a:spLocks noGrp="1"/>
          </p:cNvSpPr>
          <p:nvPr>
            <p:ph idx="1"/>
          </p:nvPr>
        </p:nvSpPr>
        <p:spPr>
          <a:xfrm>
            <a:off x="457200" y="1219200"/>
            <a:ext cx="8229600" cy="4906963"/>
          </a:xfrm>
        </p:spPr>
        <p:txBody>
          <a:bodyPr vert="horz" lIns="91440" tIns="45720" rIns="91440" bIns="45720" rtlCol="0" anchor="t">
            <a:normAutofit/>
          </a:bodyPr>
          <a:lstStyle/>
          <a:p>
            <a:r>
              <a:rPr lang="en-US">
                <a:solidFill>
                  <a:schemeClr val="accent1">
                    <a:lumMod val="75000"/>
                  </a:schemeClr>
                </a:solidFill>
              </a:rPr>
              <a:t>Time spent </a:t>
            </a:r>
            <a:r>
              <a:rPr lang="en-US" b="1">
                <a:solidFill>
                  <a:schemeClr val="accent1">
                    <a:lumMod val="75000"/>
                  </a:schemeClr>
                </a:solidFill>
              </a:rPr>
              <a:t>processing</a:t>
            </a:r>
            <a:r>
              <a:rPr lang="en-US">
                <a:solidFill>
                  <a:schemeClr val="accent1">
                    <a:lumMod val="75000"/>
                  </a:schemeClr>
                </a:solidFill>
              </a:rPr>
              <a:t> request:</a:t>
            </a:r>
          </a:p>
          <a:p>
            <a:pPr lvl="1"/>
            <a:r>
              <a:rPr lang="en-US">
                <a:solidFill>
                  <a:schemeClr val="accent1">
                    <a:lumMod val="75000"/>
                  </a:schemeClr>
                </a:solidFill>
              </a:rPr>
              <a:t>Identifying records</a:t>
            </a:r>
            <a:endParaRPr lang="en-US">
              <a:solidFill>
                <a:schemeClr val="accent1">
                  <a:lumMod val="75000"/>
                </a:schemeClr>
              </a:solidFill>
              <a:cs typeface="Calibri"/>
            </a:endParaRPr>
          </a:p>
          <a:p>
            <a:pPr lvl="1"/>
            <a:r>
              <a:rPr lang="en-US">
                <a:solidFill>
                  <a:schemeClr val="accent1">
                    <a:lumMod val="75000"/>
                  </a:schemeClr>
                </a:solidFill>
              </a:rPr>
              <a:t>Monitoring file reviews</a:t>
            </a:r>
            <a:endParaRPr lang="en-US">
              <a:solidFill>
                <a:schemeClr val="accent1">
                  <a:lumMod val="75000"/>
                </a:schemeClr>
              </a:solidFill>
              <a:cs typeface="Calibri"/>
            </a:endParaRPr>
          </a:p>
          <a:p>
            <a:pPr lvl="1"/>
            <a:r>
              <a:rPr lang="en-US">
                <a:solidFill>
                  <a:schemeClr val="accent1">
                    <a:lumMod val="75000"/>
                  </a:schemeClr>
                </a:solidFill>
              </a:rPr>
              <a:t>Generating computer records (whether electronic or paper)</a:t>
            </a:r>
            <a:endParaRPr lang="en-US">
              <a:solidFill>
                <a:schemeClr val="accent1">
                  <a:lumMod val="75000"/>
                </a:schemeClr>
              </a:solidFill>
              <a:cs typeface="Calibri"/>
            </a:endParaRPr>
          </a:p>
          <a:p>
            <a:r>
              <a:rPr lang="en-US">
                <a:solidFill>
                  <a:schemeClr val="accent1">
                    <a:lumMod val="75000"/>
                  </a:schemeClr>
                </a:solidFill>
              </a:rPr>
              <a:t>Bill by quarter hour</a:t>
            </a:r>
            <a:endParaRPr lang="en-US" u="sng">
              <a:solidFill>
                <a:schemeClr val="accent1">
                  <a:lumMod val="75000"/>
                </a:schemeClr>
              </a:solidFill>
            </a:endParaRPr>
          </a:p>
          <a:p>
            <a:r>
              <a:rPr lang="en-US">
                <a:solidFill>
                  <a:schemeClr val="accent1">
                    <a:lumMod val="75000"/>
                  </a:schemeClr>
                </a:solidFill>
              </a:rPr>
              <a:t>Hourly rate of </a:t>
            </a:r>
            <a:r>
              <a:rPr lang="en-US" u="sng">
                <a:solidFill>
                  <a:schemeClr val="accent1">
                    <a:lumMod val="75000"/>
                  </a:schemeClr>
                </a:solidFill>
              </a:rPr>
              <a:t>lowest-paid employee capable of performing the service</a:t>
            </a:r>
            <a:endParaRPr lang="en-US" u="sng">
              <a:solidFill>
                <a:schemeClr val="accent1">
                  <a:lumMod val="75000"/>
                </a:schemeClr>
              </a:solidFill>
              <a:cs typeface="Calibri"/>
            </a:endParaRPr>
          </a:p>
          <a:p>
            <a:endParaRPr lang="en-US"/>
          </a:p>
        </p:txBody>
      </p:sp>
      <p:sp>
        <p:nvSpPr>
          <p:cNvPr id="4" name="Slide Number Placeholder 3"/>
          <p:cNvSpPr>
            <a:spLocks noGrp="1"/>
          </p:cNvSpPr>
          <p:nvPr>
            <p:ph type="sldNum" sz="quarter" idx="12"/>
          </p:nvPr>
        </p:nvSpPr>
        <p:spPr/>
        <p:txBody>
          <a:bodyPr/>
          <a:lstStyle/>
          <a:p>
            <a:fld id="{18122B04-48E9-492C-9C9E-152011E77947}" type="slidenum">
              <a:rPr lang="en-US" smtClean="0"/>
              <a:pPr/>
              <a:t>48</a:t>
            </a:fld>
            <a:endParaRPr lang="en-US"/>
          </a:p>
        </p:txBody>
      </p:sp>
    </p:spTree>
    <p:extLst>
      <p:ext uri="{BB962C8B-B14F-4D97-AF65-F5344CB8AC3E}">
        <p14:creationId xmlns:p14="http://schemas.microsoft.com/office/powerpoint/2010/main" val="3305593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chemeClr val="accent1">
                    <a:lumMod val="75000"/>
                  </a:schemeClr>
                </a:solidFill>
              </a:rPr>
              <a:t>Legal Review and Waivers</a:t>
            </a:r>
          </a:p>
        </p:txBody>
      </p:sp>
      <p:sp>
        <p:nvSpPr>
          <p:cNvPr id="3" name="Content Placeholder 2"/>
          <p:cNvSpPr>
            <a:spLocks noGrp="1"/>
          </p:cNvSpPr>
          <p:nvPr>
            <p:ph idx="1"/>
          </p:nvPr>
        </p:nvSpPr>
        <p:spPr/>
        <p:txBody>
          <a:bodyPr vert="horz" lIns="91440" tIns="45720" rIns="91440" bIns="45720" rtlCol="0" anchor="t">
            <a:normAutofit/>
          </a:bodyPr>
          <a:lstStyle/>
          <a:p>
            <a:r>
              <a:rPr lang="en-US">
                <a:solidFill>
                  <a:schemeClr val="accent1">
                    <a:lumMod val="75000"/>
                  </a:schemeClr>
                </a:solidFill>
              </a:rPr>
              <a:t>Can't Charge for "legal review"</a:t>
            </a:r>
            <a:endParaRPr lang="en-US">
              <a:solidFill>
                <a:schemeClr val="accent1">
                  <a:lumMod val="75000"/>
                </a:schemeClr>
              </a:solidFill>
              <a:cs typeface="Calibri"/>
            </a:endParaRPr>
          </a:p>
          <a:p>
            <a:pPr lvl="2"/>
            <a:r>
              <a:rPr lang="en-US" sz="3200">
                <a:solidFill>
                  <a:schemeClr val="accent1">
                    <a:lumMod val="75000"/>
                  </a:schemeClr>
                </a:solidFill>
              </a:rPr>
              <a:t>Not limited to lawyers </a:t>
            </a:r>
            <a:endParaRPr lang="en-US" sz="3200">
              <a:solidFill>
                <a:schemeClr val="accent1">
                  <a:lumMod val="75000"/>
                </a:schemeClr>
              </a:solidFill>
              <a:cs typeface="Calibri"/>
            </a:endParaRPr>
          </a:p>
          <a:p>
            <a:pPr lvl="2"/>
            <a:r>
              <a:rPr lang="en-US" sz="3200">
                <a:solidFill>
                  <a:schemeClr val="accent1">
                    <a:lumMod val="75000"/>
                  </a:schemeClr>
                </a:solidFill>
              </a:rPr>
              <a:t>Looking for exceptions </a:t>
            </a:r>
            <a:endParaRPr lang="en-US" sz="3200">
              <a:solidFill>
                <a:schemeClr val="accent1">
                  <a:lumMod val="75000"/>
                </a:schemeClr>
              </a:solidFill>
              <a:cs typeface="Calibri"/>
            </a:endParaRPr>
          </a:p>
          <a:p>
            <a:pPr lvl="2"/>
            <a:r>
              <a:rPr lang="en-US" sz="3200">
                <a:solidFill>
                  <a:schemeClr val="accent1">
                    <a:lumMod val="75000"/>
                  </a:schemeClr>
                </a:solidFill>
              </a:rPr>
              <a:t>Subject matter review not legal</a:t>
            </a:r>
            <a:endParaRPr lang="en-US" sz="3200">
              <a:solidFill>
                <a:schemeClr val="accent1">
                  <a:lumMod val="75000"/>
                </a:schemeClr>
              </a:solidFill>
              <a:cs typeface="Calibri"/>
            </a:endParaRPr>
          </a:p>
          <a:p>
            <a:r>
              <a:rPr lang="en-US">
                <a:solidFill>
                  <a:schemeClr val="accent1">
                    <a:lumMod val="75000"/>
                  </a:schemeClr>
                </a:solidFill>
              </a:rPr>
              <a:t>Waivers must comply with FOIA policy and be applied consistently</a:t>
            </a:r>
            <a:endParaRPr lang="en-US">
              <a:solidFill>
                <a:schemeClr val="accent1">
                  <a:lumMod val="75000"/>
                </a:schemeClr>
              </a:solidFill>
              <a:cs typeface="Calibri"/>
            </a:endParaRPr>
          </a:p>
        </p:txBody>
      </p:sp>
      <p:sp>
        <p:nvSpPr>
          <p:cNvPr id="4" name="Slide Number Placeholder 3"/>
          <p:cNvSpPr>
            <a:spLocks noGrp="1"/>
          </p:cNvSpPr>
          <p:nvPr>
            <p:ph type="sldNum" sz="quarter" idx="12"/>
          </p:nvPr>
        </p:nvSpPr>
        <p:spPr/>
        <p:txBody>
          <a:bodyPr/>
          <a:lstStyle/>
          <a:p>
            <a:fld id="{18122B04-48E9-492C-9C9E-152011E77947}" type="slidenum">
              <a:rPr lang="en-US" smtClean="0"/>
              <a:pPr/>
              <a:t>49</a:t>
            </a:fld>
            <a:endParaRPr lang="en-US"/>
          </a:p>
        </p:txBody>
      </p:sp>
    </p:spTree>
    <p:extLst>
      <p:ext uri="{BB962C8B-B14F-4D97-AF65-F5344CB8AC3E}">
        <p14:creationId xmlns:p14="http://schemas.microsoft.com/office/powerpoint/2010/main" val="319558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Purposes of FOIA</a:t>
            </a:r>
          </a:p>
        </p:txBody>
      </p:sp>
      <p:sp>
        <p:nvSpPr>
          <p:cNvPr id="3" name="Content Placeholder 2"/>
          <p:cNvSpPr>
            <a:spLocks noGrp="1"/>
          </p:cNvSpPr>
          <p:nvPr>
            <p:ph idx="1"/>
          </p:nvPr>
        </p:nvSpPr>
        <p:spPr/>
        <p:txBody>
          <a:bodyPr/>
          <a:lstStyle/>
          <a:p>
            <a:r>
              <a:rPr lang="en-US">
                <a:solidFill>
                  <a:schemeClr val="accent1">
                    <a:lumMod val="75000"/>
                  </a:schemeClr>
                </a:solidFill>
              </a:rPr>
              <a:t>Promote governmental transparency and accountability</a:t>
            </a:r>
          </a:p>
          <a:p>
            <a:r>
              <a:rPr lang="en-US">
                <a:solidFill>
                  <a:schemeClr val="accent1">
                    <a:lumMod val="75000"/>
                  </a:schemeClr>
                </a:solidFill>
              </a:rPr>
              <a:t>Inform citizens</a:t>
            </a:r>
          </a:p>
          <a:p>
            <a:r>
              <a:rPr lang="en-US">
                <a:solidFill>
                  <a:schemeClr val="accent1">
                    <a:lumMod val="75000"/>
                  </a:schemeClr>
                </a:solidFill>
              </a:rPr>
              <a:t>Make it possible for citizens to observe and monitor the performance of public officials</a:t>
            </a:r>
          </a:p>
          <a:p>
            <a:pPr marL="0" indent="0">
              <a:buNone/>
            </a:pPr>
            <a:endParaRPr lang="en-US">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18122B04-48E9-492C-9C9E-152011E77947}"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chemeClr val="accent1">
                    <a:lumMod val="75000"/>
                  </a:schemeClr>
                </a:solidFill>
              </a:rPr>
              <a:t>Other Charges</a:t>
            </a:r>
          </a:p>
        </p:txBody>
      </p:sp>
      <p:sp>
        <p:nvSpPr>
          <p:cNvPr id="3" name="Content Placeholder 2"/>
          <p:cNvSpPr>
            <a:spLocks noGrp="1"/>
          </p:cNvSpPr>
          <p:nvPr>
            <p:ph idx="1"/>
          </p:nvPr>
        </p:nvSpPr>
        <p:spPr/>
        <p:txBody>
          <a:bodyPr vert="horz" lIns="91440" tIns="45720" rIns="91440" bIns="45720" rtlCol="0" anchor="t">
            <a:normAutofit/>
          </a:bodyPr>
          <a:lstStyle/>
          <a:p>
            <a:r>
              <a:rPr lang="en-US">
                <a:solidFill>
                  <a:schemeClr val="accent1">
                    <a:lumMod val="75000"/>
                  </a:schemeClr>
                </a:solidFill>
              </a:rPr>
              <a:t>Microfilm/microfiche </a:t>
            </a:r>
          </a:p>
          <a:p>
            <a:pPr lvl="1"/>
            <a:r>
              <a:rPr lang="en-US">
                <a:solidFill>
                  <a:schemeClr val="accent1">
                    <a:lumMod val="75000"/>
                  </a:schemeClr>
                </a:solidFill>
              </a:rPr>
              <a:t>First 20 pages free</a:t>
            </a:r>
          </a:p>
          <a:p>
            <a:pPr lvl="1"/>
            <a:r>
              <a:rPr lang="en-US">
                <a:solidFill>
                  <a:schemeClr val="accent1">
                    <a:lumMod val="75000"/>
                  </a:schemeClr>
                </a:solidFill>
              </a:rPr>
              <a:t>After 20 pages, $0.15 per page</a:t>
            </a:r>
          </a:p>
          <a:p>
            <a:r>
              <a:rPr lang="en-US">
                <a:solidFill>
                  <a:schemeClr val="accent1">
                    <a:lumMod val="75000"/>
                  </a:schemeClr>
                </a:solidFill>
              </a:rPr>
              <a:t>Electronic records</a:t>
            </a:r>
          </a:p>
          <a:p>
            <a:pPr lvl="1"/>
            <a:r>
              <a:rPr lang="en-US">
                <a:solidFill>
                  <a:schemeClr val="accent1">
                    <a:lumMod val="75000"/>
                  </a:schemeClr>
                </a:solidFill>
              </a:rPr>
              <a:t>Material costs (e.g., CDs, Thumbs, DVDs, 8-Tracks) as well as administrative fees</a:t>
            </a:r>
            <a:endParaRPr lang="en-US">
              <a:solidFill>
                <a:schemeClr val="accent1">
                  <a:lumMod val="75000"/>
                </a:schemeClr>
              </a:solidFill>
              <a:cs typeface="Calibri"/>
            </a:endParaRPr>
          </a:p>
          <a:p>
            <a:r>
              <a:rPr lang="en-US">
                <a:solidFill>
                  <a:schemeClr val="accent1">
                    <a:lumMod val="75000"/>
                  </a:schemeClr>
                </a:solidFill>
              </a:rPr>
              <a:t>Third-party custodian fees</a:t>
            </a:r>
          </a:p>
        </p:txBody>
      </p:sp>
      <p:sp>
        <p:nvSpPr>
          <p:cNvPr id="4" name="Slide Number Placeholder 3"/>
          <p:cNvSpPr>
            <a:spLocks noGrp="1"/>
          </p:cNvSpPr>
          <p:nvPr>
            <p:ph type="sldNum" sz="quarter" idx="12"/>
          </p:nvPr>
        </p:nvSpPr>
        <p:spPr/>
        <p:txBody>
          <a:bodyPr/>
          <a:lstStyle/>
          <a:p>
            <a:fld id="{18122B04-48E9-492C-9C9E-152011E77947}" type="slidenum">
              <a:rPr lang="en-US" smtClean="0"/>
              <a:pPr/>
              <a:t>50</a:t>
            </a:fld>
            <a:endParaRPr lang="en-US"/>
          </a:p>
        </p:txBody>
      </p:sp>
    </p:spTree>
    <p:extLst>
      <p:ext uri="{BB962C8B-B14F-4D97-AF65-F5344CB8AC3E}">
        <p14:creationId xmlns:p14="http://schemas.microsoft.com/office/powerpoint/2010/main" val="1430591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Estimates</a:t>
            </a:r>
          </a:p>
        </p:txBody>
      </p:sp>
      <p:sp>
        <p:nvSpPr>
          <p:cNvPr id="3" name="Content Placeholder 2"/>
          <p:cNvSpPr>
            <a:spLocks noGrp="1"/>
          </p:cNvSpPr>
          <p:nvPr>
            <p:ph idx="1"/>
          </p:nvPr>
        </p:nvSpPr>
        <p:spPr>
          <a:xfrm>
            <a:off x="457200" y="1371600"/>
            <a:ext cx="8229600" cy="4754563"/>
          </a:xfrm>
        </p:spPr>
        <p:txBody>
          <a:bodyPr vert="horz" lIns="91440" tIns="45720" rIns="91440" bIns="45720" rtlCol="0" anchor="t">
            <a:normAutofit/>
          </a:bodyPr>
          <a:lstStyle/>
          <a:p>
            <a:r>
              <a:rPr lang="en-US">
                <a:solidFill>
                  <a:schemeClr val="accent1">
                    <a:lumMod val="75000"/>
                  </a:schemeClr>
                </a:solidFill>
              </a:rPr>
              <a:t>“Itemized written cost estimate” for administrative fees</a:t>
            </a:r>
          </a:p>
          <a:p>
            <a:pPr lvl="1"/>
            <a:r>
              <a:rPr lang="en-US">
                <a:solidFill>
                  <a:schemeClr val="accent1">
                    <a:lumMod val="75000"/>
                  </a:schemeClr>
                </a:solidFill>
              </a:rPr>
              <a:t>Provide estimate</a:t>
            </a:r>
            <a:endParaRPr lang="en-US">
              <a:solidFill>
                <a:schemeClr val="accent1">
                  <a:lumMod val="75000"/>
                </a:schemeClr>
              </a:solidFill>
              <a:cs typeface="Calibri"/>
            </a:endParaRPr>
          </a:p>
          <a:p>
            <a:pPr lvl="1"/>
            <a:r>
              <a:rPr lang="en-US">
                <a:solidFill>
                  <a:schemeClr val="accent1">
                    <a:lumMod val="75000"/>
                  </a:schemeClr>
                </a:solidFill>
              </a:rPr>
              <a:t>List all charges expected </a:t>
            </a:r>
            <a:endParaRPr lang="en-US">
              <a:solidFill>
                <a:schemeClr val="accent1">
                  <a:lumMod val="75000"/>
                </a:schemeClr>
              </a:solidFill>
              <a:cs typeface="Calibri"/>
            </a:endParaRPr>
          </a:p>
          <a:p>
            <a:r>
              <a:rPr lang="en-US">
                <a:solidFill>
                  <a:schemeClr val="accent1">
                    <a:lumMod val="75000"/>
                  </a:schemeClr>
                </a:solidFill>
              </a:rPr>
              <a:t>Requestor may proceed, narrow, or cancel</a:t>
            </a:r>
            <a:endParaRPr lang="en-US">
              <a:solidFill>
                <a:schemeClr val="accent1">
                  <a:lumMod val="75000"/>
                </a:schemeClr>
              </a:solidFill>
              <a:cs typeface="Calibri"/>
            </a:endParaRPr>
          </a:p>
          <a:p>
            <a:r>
              <a:rPr lang="en-US">
                <a:solidFill>
                  <a:schemeClr val="accent1">
                    <a:lumMod val="75000"/>
                  </a:schemeClr>
                </a:solidFill>
                <a:cs typeface="Calibri"/>
              </a:rPr>
              <a:t>Estimate must be prepared in </a:t>
            </a:r>
            <a:r>
              <a:rPr lang="en-US" b="1">
                <a:solidFill>
                  <a:schemeClr val="accent1">
                    <a:lumMod val="75000"/>
                  </a:schemeClr>
                </a:solidFill>
                <a:cs typeface="Calibri"/>
              </a:rPr>
              <a:t>good faith</a:t>
            </a:r>
          </a:p>
          <a:p>
            <a:pPr lvl="1"/>
            <a:r>
              <a:rPr lang="en-US">
                <a:solidFill>
                  <a:schemeClr val="accent1">
                    <a:lumMod val="75000"/>
                  </a:schemeClr>
                </a:solidFill>
                <a:cs typeface="Calibri"/>
              </a:rPr>
              <a:t>Can't </a:t>
            </a:r>
            <a:r>
              <a:rPr lang="en-US">
                <a:solidFill>
                  <a:schemeClr val="accent1">
                    <a:lumMod val="75000"/>
                  </a:schemeClr>
                </a:solidFill>
              </a:rPr>
              <a:t>discourage request</a:t>
            </a:r>
            <a:endParaRPr lang="en-US">
              <a:solidFill>
                <a:schemeClr val="accent1">
                  <a:lumMod val="75000"/>
                </a:schemeClr>
              </a:solidFill>
              <a:cs typeface="Calibri"/>
            </a:endParaRPr>
          </a:p>
          <a:p>
            <a:pPr lvl="1"/>
            <a:r>
              <a:rPr lang="en-US">
                <a:solidFill>
                  <a:schemeClr val="accent1">
                    <a:lumMod val="75000"/>
                  </a:schemeClr>
                </a:solidFill>
              </a:rPr>
              <a:t>Can't create collection actions</a:t>
            </a:r>
            <a:endParaRPr lang="en-US">
              <a:solidFill>
                <a:schemeClr val="accent1">
                  <a:lumMod val="75000"/>
                </a:schemeClr>
              </a:solidFill>
              <a:cs typeface="Calibri"/>
            </a:endParaRPr>
          </a:p>
        </p:txBody>
      </p:sp>
      <p:sp>
        <p:nvSpPr>
          <p:cNvPr id="4" name="Slide Number Placeholder 3"/>
          <p:cNvSpPr>
            <a:spLocks noGrp="1"/>
          </p:cNvSpPr>
          <p:nvPr>
            <p:ph type="sldNum" sz="quarter" idx="12"/>
          </p:nvPr>
        </p:nvSpPr>
        <p:spPr/>
        <p:txBody>
          <a:bodyPr/>
          <a:lstStyle/>
          <a:p>
            <a:fld id="{18122B04-48E9-492C-9C9E-152011E77947}" type="slidenum">
              <a:rPr lang="en-US" smtClean="0"/>
              <a:pPr/>
              <a:t>51</a:t>
            </a:fld>
            <a:endParaRPr lang="en-US"/>
          </a:p>
        </p:txBody>
      </p:sp>
    </p:spTree>
    <p:extLst>
      <p:ext uri="{BB962C8B-B14F-4D97-AF65-F5344CB8AC3E}">
        <p14:creationId xmlns:p14="http://schemas.microsoft.com/office/powerpoint/2010/main" val="4284833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Advance Payments</a:t>
            </a:r>
          </a:p>
        </p:txBody>
      </p:sp>
      <p:sp>
        <p:nvSpPr>
          <p:cNvPr id="3" name="Content Placeholder 2"/>
          <p:cNvSpPr>
            <a:spLocks noGrp="1"/>
          </p:cNvSpPr>
          <p:nvPr>
            <p:ph idx="1"/>
          </p:nvPr>
        </p:nvSpPr>
        <p:spPr/>
        <p:txBody>
          <a:bodyPr/>
          <a:lstStyle/>
          <a:p>
            <a:r>
              <a:rPr lang="en-US">
                <a:solidFill>
                  <a:schemeClr val="accent1">
                    <a:lumMod val="75000"/>
                  </a:schemeClr>
                </a:solidFill>
              </a:rPr>
              <a:t>May require payment of some or all of the estimated costs prior to providing records</a:t>
            </a:r>
          </a:p>
          <a:p>
            <a:r>
              <a:rPr lang="en-US">
                <a:solidFill>
                  <a:schemeClr val="accent1">
                    <a:lumMod val="75000"/>
                  </a:schemeClr>
                </a:solidFill>
              </a:rPr>
              <a:t>If estimate exceeds actual cost, required to refund the difference</a:t>
            </a:r>
          </a:p>
        </p:txBody>
      </p:sp>
      <p:sp>
        <p:nvSpPr>
          <p:cNvPr id="4" name="Slide Number Placeholder 3"/>
          <p:cNvSpPr>
            <a:spLocks noGrp="1"/>
          </p:cNvSpPr>
          <p:nvPr>
            <p:ph type="sldNum" sz="quarter" idx="12"/>
          </p:nvPr>
        </p:nvSpPr>
        <p:spPr/>
        <p:txBody>
          <a:bodyPr/>
          <a:lstStyle/>
          <a:p>
            <a:fld id="{18122B04-48E9-492C-9C9E-152011E77947}" type="slidenum">
              <a:rPr lang="en-US" smtClean="0"/>
              <a:pPr/>
              <a:t>52</a:t>
            </a:fld>
            <a:endParaRPr lang="en-US"/>
          </a:p>
        </p:txBody>
      </p:sp>
    </p:spTree>
    <p:extLst>
      <p:ext uri="{BB962C8B-B14F-4D97-AF65-F5344CB8AC3E}">
        <p14:creationId xmlns:p14="http://schemas.microsoft.com/office/powerpoint/2010/main" val="1671617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Fees - Summary</a:t>
            </a:r>
          </a:p>
        </p:txBody>
      </p:sp>
      <p:sp>
        <p:nvSpPr>
          <p:cNvPr id="3" name="Content Placeholder 2"/>
          <p:cNvSpPr>
            <a:spLocks noGrp="1"/>
          </p:cNvSpPr>
          <p:nvPr>
            <p:ph idx="1"/>
          </p:nvPr>
        </p:nvSpPr>
        <p:spPr/>
        <p:txBody>
          <a:bodyPr vert="horz" lIns="91440" tIns="45720" rIns="91440" bIns="45720" rtlCol="0" anchor="t">
            <a:normAutofit/>
          </a:bodyPr>
          <a:lstStyle/>
          <a:p>
            <a:r>
              <a:rPr lang="en-US">
                <a:solidFill>
                  <a:schemeClr val="accent1">
                    <a:lumMod val="75000"/>
                  </a:schemeClr>
                </a:solidFill>
                <a:cs typeface="Calibri"/>
              </a:rPr>
              <a:t>Not for first 20 pages and Happy Hour</a:t>
            </a:r>
          </a:p>
          <a:p>
            <a:r>
              <a:rPr lang="en-US">
                <a:solidFill>
                  <a:schemeClr val="accent1">
                    <a:lumMod val="75000"/>
                  </a:schemeClr>
                </a:solidFill>
              </a:rPr>
              <a:t>Ensure fee collection practices comply with the statute and any internal FOIA policy</a:t>
            </a:r>
            <a:endParaRPr lang="en-US">
              <a:solidFill>
                <a:schemeClr val="accent1">
                  <a:lumMod val="75000"/>
                </a:schemeClr>
              </a:solidFill>
              <a:cs typeface="Calibri"/>
            </a:endParaRPr>
          </a:p>
          <a:p>
            <a:r>
              <a:rPr lang="en-US">
                <a:solidFill>
                  <a:schemeClr val="accent1">
                    <a:lumMod val="75000"/>
                  </a:schemeClr>
                </a:solidFill>
              </a:rPr>
              <a:t>Ensure that fees that are assessed are reasonable under FOIA</a:t>
            </a:r>
            <a:endParaRPr lang="en-US">
              <a:solidFill>
                <a:schemeClr val="accent1">
                  <a:lumMod val="75000"/>
                </a:schemeClr>
              </a:solidFill>
              <a:cs typeface="Calibri"/>
            </a:endParaRPr>
          </a:p>
          <a:p>
            <a:r>
              <a:rPr lang="en-US">
                <a:solidFill>
                  <a:schemeClr val="accent1">
                    <a:lumMod val="75000"/>
                  </a:schemeClr>
                </a:solidFill>
                <a:cs typeface="Calibri"/>
              </a:rPr>
              <a:t>Estimates in advance – can request pre-payment</a:t>
            </a:r>
          </a:p>
          <a:p>
            <a:endParaRPr lang="en-US">
              <a:solidFill>
                <a:schemeClr val="accent1">
                  <a:lumMod val="75000"/>
                </a:schemeClr>
              </a:solidFill>
              <a:cs typeface="Calibri"/>
            </a:endParaRPr>
          </a:p>
        </p:txBody>
      </p:sp>
      <p:sp>
        <p:nvSpPr>
          <p:cNvPr id="4" name="Slide Number Placeholder 3"/>
          <p:cNvSpPr>
            <a:spLocks noGrp="1"/>
          </p:cNvSpPr>
          <p:nvPr>
            <p:ph type="sldNum" sz="quarter" idx="12"/>
          </p:nvPr>
        </p:nvSpPr>
        <p:spPr/>
        <p:txBody>
          <a:bodyPr/>
          <a:lstStyle/>
          <a:p>
            <a:fld id="{18122B04-48E9-492C-9C9E-152011E77947}" type="slidenum">
              <a:rPr lang="en-US" smtClean="0"/>
              <a:pPr/>
              <a:t>53</a:t>
            </a:fld>
            <a:endParaRPr lang="en-US"/>
          </a:p>
        </p:txBody>
      </p:sp>
    </p:spTree>
    <p:extLst>
      <p:ext uri="{BB962C8B-B14F-4D97-AF65-F5344CB8AC3E}">
        <p14:creationId xmlns:p14="http://schemas.microsoft.com/office/powerpoint/2010/main" val="234134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1522-6D64-75F0-A6CE-586A32A416F6}"/>
              </a:ext>
            </a:extLst>
          </p:cNvPr>
          <p:cNvSpPr>
            <a:spLocks noGrp="1"/>
          </p:cNvSpPr>
          <p:nvPr>
            <p:ph type="title"/>
          </p:nvPr>
        </p:nvSpPr>
        <p:spPr/>
        <p:txBody>
          <a:bodyPr/>
          <a:lstStyle/>
          <a:p>
            <a:r>
              <a:rPr lang="en-US" b="1">
                <a:solidFill>
                  <a:schemeClr val="accent1">
                    <a:lumMod val="75000"/>
                  </a:schemeClr>
                </a:solidFill>
                <a:cs typeface="Calibri"/>
              </a:rPr>
              <a:t>Recent Decisions on Fees</a:t>
            </a:r>
            <a:endParaRPr lang="en-US" b="1">
              <a:solidFill>
                <a:schemeClr val="accent1">
                  <a:lumMod val="75000"/>
                </a:schemeClr>
              </a:solidFill>
            </a:endParaRPr>
          </a:p>
        </p:txBody>
      </p:sp>
      <p:sp>
        <p:nvSpPr>
          <p:cNvPr id="3" name="Content Placeholder 2">
            <a:extLst>
              <a:ext uri="{FF2B5EF4-FFF2-40B4-BE49-F238E27FC236}">
                <a16:creationId xmlns:a16="http://schemas.microsoft.com/office/drawing/2014/main" id="{06ED6EB9-226E-3C5C-A743-055D90693001}"/>
              </a:ext>
            </a:extLst>
          </p:cNvPr>
          <p:cNvSpPr>
            <a:spLocks noGrp="1"/>
          </p:cNvSpPr>
          <p:nvPr>
            <p:ph idx="1"/>
          </p:nvPr>
        </p:nvSpPr>
        <p:spPr/>
        <p:txBody>
          <a:bodyPr vert="horz" lIns="91440" tIns="45720" rIns="91440" bIns="45720" rtlCol="0" anchor="t">
            <a:normAutofit fontScale="92500" lnSpcReduction="20000"/>
          </a:bodyPr>
          <a:lstStyle/>
          <a:p>
            <a:r>
              <a:rPr lang="en-US">
                <a:solidFill>
                  <a:schemeClr val="accent1">
                    <a:lumMod val="75000"/>
                  </a:schemeClr>
                </a:solidFill>
                <a:cs typeface="Calibri"/>
              </a:rPr>
              <a:t>23-IB03 1/24/23 (to Amy Roe and DOE)</a:t>
            </a:r>
          </a:p>
          <a:p>
            <a:pPr lvl="1"/>
            <a:r>
              <a:rPr lang="en-US">
                <a:solidFill>
                  <a:schemeClr val="accent1">
                    <a:lumMod val="75000"/>
                  </a:schemeClr>
                </a:solidFill>
                <a:cs typeface="Calibri"/>
              </a:rPr>
              <a:t>2 step process ok</a:t>
            </a:r>
          </a:p>
          <a:p>
            <a:pPr lvl="1"/>
            <a:r>
              <a:rPr lang="en-US">
                <a:solidFill>
                  <a:schemeClr val="accent1">
                    <a:lumMod val="75000"/>
                  </a:schemeClr>
                </a:solidFill>
                <a:cs typeface="Calibri"/>
              </a:rPr>
              <a:t>Can charge for redactions – but not legal review</a:t>
            </a:r>
          </a:p>
          <a:p>
            <a:pPr lvl="1"/>
            <a:r>
              <a:rPr lang="en-US">
                <a:solidFill>
                  <a:schemeClr val="accent1">
                    <a:lumMod val="75000"/>
                  </a:schemeClr>
                </a:solidFill>
                <a:cs typeface="Calibri"/>
              </a:rPr>
              <a:t>If management used, must explain why</a:t>
            </a:r>
          </a:p>
          <a:p>
            <a:r>
              <a:rPr lang="en-US">
                <a:solidFill>
                  <a:schemeClr val="accent1">
                    <a:lumMod val="75000"/>
                  </a:schemeClr>
                </a:solidFill>
                <a:cs typeface="Calibri"/>
              </a:rPr>
              <a:t>22-IB45 11/28/22 (to Richard L. Abbott and DelDOT)</a:t>
            </a:r>
          </a:p>
          <a:p>
            <a:pPr lvl="1"/>
            <a:r>
              <a:rPr lang="en-US">
                <a:solidFill>
                  <a:schemeClr val="accent1">
                    <a:lumMod val="75000"/>
                  </a:schemeClr>
                </a:solidFill>
                <a:cs typeface="Calibri"/>
              </a:rPr>
              <a:t>5 hour ($200) cost estimate for tab sheets that include project names, numbers, parcels areas acquired and names and addresses of owners</a:t>
            </a:r>
          </a:p>
          <a:p>
            <a:pPr lvl="1"/>
            <a:r>
              <a:rPr lang="en-US">
                <a:solidFill>
                  <a:schemeClr val="accent1">
                    <a:lumMod val="75000"/>
                  </a:schemeClr>
                </a:solidFill>
                <a:cs typeface="Calibri"/>
              </a:rPr>
              <a:t>Records not in central location</a:t>
            </a:r>
          </a:p>
          <a:p>
            <a:pPr lvl="1"/>
            <a:r>
              <a:rPr lang="en-US">
                <a:solidFill>
                  <a:schemeClr val="accent1">
                    <a:lumMod val="75000"/>
                  </a:schemeClr>
                </a:solidFill>
                <a:cs typeface="Calibri"/>
              </a:rPr>
              <a:t>Affidavit explaining who had to do review and why</a:t>
            </a:r>
          </a:p>
          <a:p>
            <a:endParaRPr lang="en-US">
              <a:cs typeface="Calibri"/>
            </a:endParaRPr>
          </a:p>
        </p:txBody>
      </p:sp>
      <p:sp>
        <p:nvSpPr>
          <p:cNvPr id="4" name="Slide Number Placeholder 3">
            <a:extLst>
              <a:ext uri="{FF2B5EF4-FFF2-40B4-BE49-F238E27FC236}">
                <a16:creationId xmlns:a16="http://schemas.microsoft.com/office/drawing/2014/main" id="{CE38F0D7-9974-68FA-9EAA-8AA76DCE128E}"/>
              </a:ext>
            </a:extLst>
          </p:cNvPr>
          <p:cNvSpPr>
            <a:spLocks noGrp="1"/>
          </p:cNvSpPr>
          <p:nvPr>
            <p:ph type="sldNum" sz="quarter" idx="12"/>
          </p:nvPr>
        </p:nvSpPr>
        <p:spPr/>
        <p:txBody>
          <a:bodyPr/>
          <a:lstStyle/>
          <a:p>
            <a:fld id="{18122B04-48E9-492C-9C9E-152011E77947}" type="slidenum">
              <a:rPr lang="en-US" smtClean="0"/>
              <a:pPr/>
              <a:t>54</a:t>
            </a:fld>
            <a:endParaRPr lang="en-US"/>
          </a:p>
        </p:txBody>
      </p:sp>
    </p:spTree>
    <p:extLst>
      <p:ext uri="{BB962C8B-B14F-4D97-AF65-F5344CB8AC3E}">
        <p14:creationId xmlns:p14="http://schemas.microsoft.com/office/powerpoint/2010/main" val="234518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308"/>
            <a:ext cx="8229600" cy="1143000"/>
          </a:xfrm>
        </p:spPr>
        <p:txBody>
          <a:bodyPr>
            <a:normAutofit fontScale="90000"/>
          </a:bodyPr>
          <a:lstStyle/>
          <a:p>
            <a:r>
              <a:rPr lang="en-US" sz="6700" b="1">
                <a:solidFill>
                  <a:schemeClr val="accent1">
                    <a:lumMod val="75000"/>
                  </a:schemeClr>
                </a:solidFill>
                <a:latin typeface="Calibri"/>
                <a:cs typeface="Calibri"/>
              </a:rPr>
              <a:t>Open Meetings</a:t>
            </a:r>
            <a:br>
              <a:rPr lang="en-US" sz="4400" b="1">
                <a:latin typeface="Calibri" pitchFamily="34" charset="0"/>
              </a:rPr>
            </a:br>
            <a:endParaRPr lang="en-US"/>
          </a:p>
        </p:txBody>
      </p:sp>
      <p:sp>
        <p:nvSpPr>
          <p:cNvPr id="3" name="Content Placeholder 2"/>
          <p:cNvSpPr>
            <a:spLocks noGrp="1"/>
          </p:cNvSpPr>
          <p:nvPr>
            <p:ph idx="1"/>
          </p:nvPr>
        </p:nvSpPr>
        <p:spPr>
          <a:xfrm>
            <a:off x="457200" y="808349"/>
            <a:ext cx="8229600" cy="4525963"/>
          </a:xfrm>
        </p:spPr>
        <p:txBody>
          <a:bodyPr vert="horz" lIns="91440" tIns="45720" rIns="91440" bIns="45720" rtlCol="0" anchor="t">
            <a:normAutofit/>
          </a:bodyPr>
          <a:lstStyle/>
          <a:p>
            <a:pPr algn="ctr">
              <a:buNone/>
            </a:pPr>
            <a:endParaRPr lang="en-US" sz="3600" b="1" dirty="0">
              <a:solidFill>
                <a:schemeClr val="accent1">
                  <a:lumMod val="75000"/>
                </a:schemeClr>
              </a:solidFill>
              <a:latin typeface="Calibri"/>
              <a:cs typeface="Calibri"/>
            </a:endParaRPr>
          </a:p>
          <a:p>
            <a:pPr algn="ctr">
              <a:buNone/>
            </a:pPr>
            <a:endParaRPr lang="en-US" sz="3600" b="1" dirty="0">
              <a:solidFill>
                <a:schemeClr val="accent1">
                  <a:lumMod val="75000"/>
                </a:schemeClr>
              </a:solidFill>
              <a:latin typeface="Calibri"/>
              <a:cs typeface="Calibri"/>
            </a:endParaRPr>
          </a:p>
          <a:p>
            <a:pPr algn="ctr">
              <a:buNone/>
            </a:pPr>
            <a:r>
              <a:rPr lang="en-US" sz="3600" b="1" dirty="0">
                <a:solidFill>
                  <a:schemeClr val="accent1">
                    <a:lumMod val="75000"/>
                  </a:schemeClr>
                </a:solidFill>
                <a:latin typeface="Calibri"/>
                <a:cs typeface="Calibri"/>
              </a:rPr>
              <a:t>Presented by:</a:t>
            </a:r>
            <a:endParaRPr lang="en-US" sz="3600" b="1" dirty="0">
              <a:solidFill>
                <a:schemeClr val="accent1">
                  <a:lumMod val="75000"/>
                </a:schemeClr>
              </a:solidFill>
              <a:latin typeface="Calibri" pitchFamily="34" charset="0"/>
              <a:cs typeface="Calibri" pitchFamily="34" charset="0"/>
            </a:endParaRPr>
          </a:p>
          <a:p>
            <a:pPr algn="ctr">
              <a:buNone/>
            </a:pPr>
            <a:r>
              <a:rPr lang="en-US" sz="3600" b="1" dirty="0">
                <a:solidFill>
                  <a:schemeClr val="accent1">
                    <a:lumMod val="75000"/>
                  </a:schemeClr>
                </a:solidFill>
                <a:latin typeface="Calibri"/>
                <a:cs typeface="Calibri"/>
              </a:rPr>
              <a:t>Deputy Attorneys General</a:t>
            </a:r>
            <a:endParaRPr lang="en-US" sz="3600" b="1" dirty="0">
              <a:solidFill>
                <a:schemeClr val="accent1">
                  <a:lumMod val="75000"/>
                </a:schemeClr>
              </a:solidFill>
              <a:latin typeface="Calibri" pitchFamily="34" charset="0"/>
              <a:cs typeface="Calibri"/>
            </a:endParaRPr>
          </a:p>
          <a:p>
            <a:pPr algn="ctr">
              <a:buNone/>
            </a:pPr>
            <a:r>
              <a:rPr lang="en-US" sz="3600" b="1" dirty="0">
                <a:solidFill>
                  <a:schemeClr val="accent1">
                    <a:lumMod val="75000"/>
                  </a:schemeClr>
                </a:solidFill>
                <a:latin typeface="Calibri"/>
                <a:cs typeface="Calibri"/>
              </a:rPr>
              <a:t>Jason Staib &amp; Emily V. Burton</a:t>
            </a:r>
            <a:endParaRPr lang="en-US" sz="3600" b="1" dirty="0">
              <a:solidFill>
                <a:schemeClr val="accent1">
                  <a:lumMod val="75000"/>
                </a:schemeClr>
              </a:solidFill>
              <a:latin typeface="Calibri" pitchFamily="34" charset="0"/>
              <a:cs typeface="Calibri"/>
            </a:endParaRPr>
          </a:p>
          <a:p>
            <a:pPr algn="ctr">
              <a:buNone/>
            </a:pPr>
            <a:endParaRPr lang="en-US" sz="3600" b="1" dirty="0">
              <a:solidFill>
                <a:schemeClr val="accent1">
                  <a:lumMod val="75000"/>
                </a:schemeClr>
              </a:solidFill>
              <a:ea typeface="Calibri"/>
              <a:cs typeface="Calibri"/>
            </a:endParaRPr>
          </a:p>
          <a:p>
            <a:endParaRPr lang="en-US" dirty="0">
              <a:ea typeface="Calibri"/>
              <a:cs typeface="Calibri"/>
            </a:endParaRPr>
          </a:p>
        </p:txBody>
      </p:sp>
      <p:sp>
        <p:nvSpPr>
          <p:cNvPr id="5" name="Slide Number Placeholder 4"/>
          <p:cNvSpPr>
            <a:spLocks noGrp="1"/>
          </p:cNvSpPr>
          <p:nvPr>
            <p:ph type="sldNum" sz="quarter" idx="12"/>
          </p:nvPr>
        </p:nvSpPr>
        <p:spPr/>
        <p:txBody>
          <a:bodyPr/>
          <a:lstStyle/>
          <a:p>
            <a:r>
              <a:rPr lang="en-US">
                <a:cs typeface="Calibri"/>
              </a:rPr>
              <a:t>35</a:t>
            </a:r>
          </a:p>
        </p:txBody>
      </p:sp>
    </p:spTree>
    <p:extLst>
      <p:ext uri="{BB962C8B-B14F-4D97-AF65-F5344CB8AC3E}">
        <p14:creationId xmlns:p14="http://schemas.microsoft.com/office/powerpoint/2010/main" val="2317389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81000" y="381000"/>
            <a:ext cx="82296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fontScale="90000"/>
          </a:bodyPr>
          <a:lstStyle/>
          <a:p>
            <a:pPr eaLnBrk="1" hangingPunct="1"/>
            <a:br>
              <a:rPr lang="en-US" b="1">
                <a:latin typeface="+mn-lt"/>
              </a:rPr>
            </a:br>
            <a:r>
              <a:rPr lang="en-US" b="1">
                <a:solidFill>
                  <a:schemeClr val="accent1">
                    <a:lumMod val="75000"/>
                  </a:schemeClr>
                </a:solidFill>
                <a:latin typeface="+mn-lt"/>
              </a:rPr>
              <a:t>Overview of Open Meetings</a:t>
            </a:r>
            <a:br>
              <a:rPr lang="en-US" sz="3200" b="1">
                <a:latin typeface="+mn-lt"/>
              </a:rPr>
            </a:br>
            <a:endParaRPr lang="en-US" sz="3200" b="1">
              <a:solidFill>
                <a:schemeClr val="accent1">
                  <a:lumMod val="75000"/>
                </a:schemeClr>
              </a:solidFill>
              <a:latin typeface="+mn-lt"/>
            </a:endParaRPr>
          </a:p>
        </p:txBody>
      </p:sp>
      <p:sp>
        <p:nvSpPr>
          <p:cNvPr id="16387" name="Rectangle 3"/>
          <p:cNvSpPr>
            <a:spLocks noChangeArrowheads="1"/>
          </p:cNvSpPr>
          <p:nvPr/>
        </p:nvSpPr>
        <p:spPr bwMode="auto">
          <a:xfrm>
            <a:off x="402996" y="1501219"/>
            <a:ext cx="84582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ctr"/>
          <a:lstStyle/>
          <a:p>
            <a:pPr marL="60325">
              <a:spcAft>
                <a:spcPct val="60000"/>
              </a:spcAft>
            </a:pPr>
            <a:endParaRPr lang="en-US" sz="2800" dirty="0">
              <a:solidFill>
                <a:srgbClr val="92D050"/>
              </a:solidFill>
            </a:endParaRPr>
          </a:p>
          <a:p>
            <a:pPr marL="403225" indent="-342900">
              <a:spcAft>
                <a:spcPct val="60000"/>
              </a:spcAft>
              <a:buFont typeface="Arial" pitchFamily="34" charset="0"/>
              <a:buChar char="•"/>
            </a:pPr>
            <a:r>
              <a:rPr lang="en-US" sz="2800" dirty="0">
                <a:solidFill>
                  <a:schemeClr val="accent1">
                    <a:lumMod val="75000"/>
                  </a:schemeClr>
                </a:solidFill>
              </a:rPr>
              <a:t>All meetings of a public body must be open to the public unless specifically exempted in the FOIA statute. 29 </a:t>
            </a:r>
            <a:r>
              <a:rPr lang="en-US" sz="2800" i="1" dirty="0">
                <a:solidFill>
                  <a:schemeClr val="accent1">
                    <a:lumMod val="75000"/>
                  </a:schemeClr>
                </a:solidFill>
              </a:rPr>
              <a:t>Del. C. </a:t>
            </a:r>
            <a:r>
              <a:rPr lang="en-US" sz="2800" dirty="0">
                <a:solidFill>
                  <a:schemeClr val="accent1">
                    <a:lumMod val="75000"/>
                  </a:schemeClr>
                </a:solidFill>
              </a:rPr>
              <a:t>§ 10004(b) – (d) &amp; (h).</a:t>
            </a:r>
            <a:endParaRPr lang="en-US" sz="2800" dirty="0">
              <a:solidFill>
                <a:schemeClr val="accent1">
                  <a:lumMod val="75000"/>
                </a:schemeClr>
              </a:solidFill>
              <a:ea typeface="Calibri"/>
              <a:cs typeface="Calibri"/>
            </a:endParaRPr>
          </a:p>
          <a:p>
            <a:pPr marL="403225" indent="-342900">
              <a:spcAft>
                <a:spcPct val="60000"/>
              </a:spcAft>
              <a:buFont typeface="Arial" pitchFamily="34" charset="0"/>
              <a:buChar char="•"/>
            </a:pPr>
            <a:r>
              <a:rPr lang="en-US" sz="2800" i="1" dirty="0">
                <a:solidFill>
                  <a:schemeClr val="accent1">
                    <a:lumMod val="75000"/>
                  </a:schemeClr>
                </a:solidFill>
              </a:rPr>
              <a:t>Meeting</a:t>
            </a:r>
            <a:r>
              <a:rPr lang="en-US" sz="2800" dirty="0">
                <a:solidFill>
                  <a:schemeClr val="accent1">
                    <a:lumMod val="75000"/>
                  </a:schemeClr>
                </a:solidFill>
              </a:rPr>
              <a:t>: a formal or informal gathering of a quorum of the members of any public body for the purpose of gathering information, discussing, or taking action on public business. </a:t>
            </a:r>
            <a:endParaRPr lang="en-US" sz="2800" dirty="0">
              <a:solidFill>
                <a:schemeClr val="accent1">
                  <a:lumMod val="75000"/>
                </a:schemeClr>
              </a:solidFill>
              <a:ea typeface="Calibri"/>
              <a:cs typeface="Calibri"/>
            </a:endParaRPr>
          </a:p>
          <a:p>
            <a:pPr marL="60325">
              <a:spcAft>
                <a:spcPct val="60000"/>
              </a:spcAft>
            </a:pPr>
            <a:br>
              <a:rPr lang="en-US" sz="2800" dirty="0"/>
            </a:br>
            <a:endParaRPr lang="en-US" sz="2800" dirty="0">
              <a:solidFill>
                <a:schemeClr val="accent1">
                  <a:lumMod val="75000"/>
                </a:schemeClr>
              </a:solidFill>
            </a:endParaRPr>
          </a:p>
        </p:txBody>
      </p:sp>
    </p:spTree>
    <p:extLst>
      <p:ext uri="{BB962C8B-B14F-4D97-AF65-F5344CB8AC3E}">
        <p14:creationId xmlns:p14="http://schemas.microsoft.com/office/powerpoint/2010/main" val="1123274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2C4D-A619-CC8A-CA8F-1ACA0078E7EE}"/>
              </a:ext>
            </a:extLst>
          </p:cNvPr>
          <p:cNvSpPr>
            <a:spLocks noGrp="1"/>
          </p:cNvSpPr>
          <p:nvPr>
            <p:ph type="title"/>
          </p:nvPr>
        </p:nvSpPr>
        <p:spPr/>
        <p:txBody>
          <a:bodyPr/>
          <a:lstStyle/>
          <a:p>
            <a:r>
              <a:rPr lang="en-US" b="1">
                <a:solidFill>
                  <a:schemeClr val="tx2"/>
                </a:solidFill>
              </a:rPr>
              <a:t>Meeting Notice &amp; Agenda</a:t>
            </a:r>
          </a:p>
        </p:txBody>
      </p:sp>
      <p:sp>
        <p:nvSpPr>
          <p:cNvPr id="3" name="Content Placeholder 2">
            <a:extLst>
              <a:ext uri="{FF2B5EF4-FFF2-40B4-BE49-F238E27FC236}">
                <a16:creationId xmlns:a16="http://schemas.microsoft.com/office/drawing/2014/main" id="{B788D37D-9148-485B-D3E0-CC7BD4A26B37}"/>
              </a:ext>
            </a:extLst>
          </p:cNvPr>
          <p:cNvSpPr>
            <a:spLocks noGrp="1"/>
          </p:cNvSpPr>
          <p:nvPr>
            <p:ph idx="1"/>
          </p:nvPr>
        </p:nvSpPr>
        <p:spPr/>
        <p:txBody>
          <a:bodyPr>
            <a:normAutofit fontScale="77500" lnSpcReduction="20000"/>
          </a:bodyPr>
          <a:lstStyle/>
          <a:p>
            <a:r>
              <a:rPr lang="en-US" sz="3200" dirty="0">
                <a:solidFill>
                  <a:schemeClr val="accent1">
                    <a:lumMod val="75000"/>
                  </a:schemeClr>
                </a:solidFill>
              </a:rPr>
              <a:t>Required to provide notice of all meetings. 29 </a:t>
            </a:r>
            <a:r>
              <a:rPr lang="en-US" sz="3200" i="1" dirty="0">
                <a:solidFill>
                  <a:schemeClr val="accent1">
                    <a:lumMod val="75000"/>
                  </a:schemeClr>
                </a:solidFill>
              </a:rPr>
              <a:t>Del. C. </a:t>
            </a:r>
            <a:r>
              <a:rPr lang="en-US" sz="3200" dirty="0">
                <a:solidFill>
                  <a:schemeClr val="accent1">
                    <a:lumMod val="75000"/>
                  </a:schemeClr>
                </a:solidFill>
              </a:rPr>
              <a:t>§ 10004(e) &amp; (f).</a:t>
            </a:r>
          </a:p>
          <a:p>
            <a:r>
              <a:rPr lang="en-US" sz="3200" dirty="0">
                <a:solidFill>
                  <a:schemeClr val="accent1">
                    <a:lumMod val="75000"/>
                  </a:schemeClr>
                </a:solidFill>
                <a:ea typeface="Calibri"/>
                <a:cs typeface="Calibri"/>
              </a:rPr>
              <a:t>Public notice is required for regular meetings and intent to hold an executive session at least 7 days in advance of the meeting. 29 </a:t>
            </a:r>
            <a:r>
              <a:rPr lang="en-US" sz="3200" i="1" dirty="0">
                <a:solidFill>
                  <a:schemeClr val="accent1">
                    <a:lumMod val="75000"/>
                  </a:schemeClr>
                </a:solidFill>
                <a:ea typeface="Calibri"/>
                <a:cs typeface="Calibri"/>
              </a:rPr>
              <a:t>Del. C. </a:t>
            </a:r>
            <a:r>
              <a:rPr lang="en-US" sz="3200" dirty="0">
                <a:solidFill>
                  <a:schemeClr val="accent1">
                    <a:lumMod val="75000"/>
                  </a:schemeClr>
                </a:solidFill>
              </a:rPr>
              <a:t>§ </a:t>
            </a:r>
            <a:r>
              <a:rPr lang="en-US" sz="3200" dirty="0">
                <a:solidFill>
                  <a:schemeClr val="accent1">
                    <a:lumMod val="75000"/>
                  </a:schemeClr>
                </a:solidFill>
                <a:ea typeface="Calibri"/>
                <a:cs typeface="Calibri"/>
              </a:rPr>
              <a:t>10004(e)(2).</a:t>
            </a:r>
          </a:p>
          <a:p>
            <a:r>
              <a:rPr lang="en-US" sz="3200" dirty="0">
                <a:solidFill>
                  <a:schemeClr val="accent1">
                    <a:lumMod val="75000"/>
                  </a:schemeClr>
                </a:solidFill>
                <a:ea typeface="Calibri"/>
                <a:cs typeface="Calibri"/>
              </a:rPr>
              <a:t>If agenda is not available at time of initial posting of public notice, it must be added to the notice at least 6 hours in advance of the meeting and give reason for the delay in posting.  </a:t>
            </a:r>
          </a:p>
          <a:p>
            <a:r>
              <a:rPr lang="en-US" sz="3200" dirty="0">
                <a:solidFill>
                  <a:schemeClr val="accent1">
                    <a:lumMod val="75000"/>
                  </a:schemeClr>
                </a:solidFill>
                <a:ea typeface="Calibri"/>
                <a:cs typeface="Calibri"/>
              </a:rPr>
              <a:t>Exceptions for emergency meetings necessary for the immediate preservation of the public peace, health, or safety, </a:t>
            </a:r>
            <a:r>
              <a:rPr lang="en-US" dirty="0">
                <a:solidFill>
                  <a:schemeClr val="accent1">
                    <a:lumMod val="75000"/>
                  </a:schemeClr>
                </a:solidFill>
                <a:ea typeface="Calibri"/>
                <a:cs typeface="Calibri"/>
              </a:rPr>
              <a:t>and</a:t>
            </a:r>
            <a:r>
              <a:rPr lang="en-US" sz="3200" dirty="0">
                <a:solidFill>
                  <a:schemeClr val="accent1">
                    <a:lumMod val="75000"/>
                  </a:schemeClr>
                </a:solidFill>
                <a:ea typeface="Calibri"/>
                <a:cs typeface="Calibri"/>
              </a:rPr>
              <a:t> the General Assembly. 29 </a:t>
            </a:r>
            <a:r>
              <a:rPr lang="en-US" sz="3200" i="1" dirty="0">
                <a:solidFill>
                  <a:schemeClr val="accent1">
                    <a:lumMod val="75000"/>
                  </a:schemeClr>
                </a:solidFill>
                <a:ea typeface="Calibri"/>
                <a:cs typeface="Calibri"/>
              </a:rPr>
              <a:t>Del. C. </a:t>
            </a:r>
            <a:r>
              <a:rPr lang="en-US" sz="3200" dirty="0">
                <a:solidFill>
                  <a:schemeClr val="accent1">
                    <a:lumMod val="75000"/>
                  </a:schemeClr>
                </a:solidFill>
              </a:rPr>
              <a:t>§</a:t>
            </a:r>
            <a:r>
              <a:rPr lang="en-US" sz="3200" dirty="0">
                <a:solidFill>
                  <a:schemeClr val="accent1">
                    <a:lumMod val="75000"/>
                  </a:schemeClr>
                </a:solidFill>
                <a:ea typeface="Calibri"/>
                <a:cs typeface="Calibri"/>
              </a:rPr>
              <a:t> 10004(e)(1).</a:t>
            </a:r>
          </a:p>
          <a:p>
            <a:endParaRPr lang="en-US" dirty="0"/>
          </a:p>
        </p:txBody>
      </p:sp>
      <p:sp>
        <p:nvSpPr>
          <p:cNvPr id="4" name="Slide Number Placeholder 3">
            <a:extLst>
              <a:ext uri="{FF2B5EF4-FFF2-40B4-BE49-F238E27FC236}">
                <a16:creationId xmlns:a16="http://schemas.microsoft.com/office/drawing/2014/main" id="{F7B19E0C-DF47-B7F2-1406-627D3F979766}"/>
              </a:ext>
            </a:extLst>
          </p:cNvPr>
          <p:cNvSpPr>
            <a:spLocks noGrp="1"/>
          </p:cNvSpPr>
          <p:nvPr>
            <p:ph type="sldNum" sz="quarter" idx="12"/>
          </p:nvPr>
        </p:nvSpPr>
        <p:spPr/>
        <p:txBody>
          <a:bodyPr/>
          <a:lstStyle/>
          <a:p>
            <a:fld id="{18122B04-48E9-492C-9C9E-152011E77947}" type="slidenum">
              <a:rPr lang="en-US" smtClean="0"/>
              <a:pPr/>
              <a:t>57</a:t>
            </a:fld>
            <a:endParaRPr lang="en-US"/>
          </a:p>
        </p:txBody>
      </p:sp>
    </p:spTree>
    <p:extLst>
      <p:ext uri="{BB962C8B-B14F-4D97-AF65-F5344CB8AC3E}">
        <p14:creationId xmlns:p14="http://schemas.microsoft.com/office/powerpoint/2010/main" val="835255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04800" y="0"/>
            <a:ext cx="8229600" cy="10668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sz="4400" b="1">
                <a:solidFill>
                  <a:schemeClr val="accent1">
                    <a:lumMod val="75000"/>
                  </a:schemeClr>
                </a:solidFill>
                <a:latin typeface="Calibri" pitchFamily="34" charset="0"/>
              </a:rPr>
              <a:t>Meeting Notice </a:t>
            </a:r>
            <a:r>
              <a:rPr lang="en-US" b="1">
                <a:solidFill>
                  <a:schemeClr val="accent1">
                    <a:lumMod val="75000"/>
                  </a:schemeClr>
                </a:solidFill>
                <a:latin typeface="Calibri" pitchFamily="34" charset="0"/>
              </a:rPr>
              <a:t>&amp; Agenda</a:t>
            </a:r>
            <a:r>
              <a:rPr lang="en-US" sz="4400" b="1">
                <a:solidFill>
                  <a:schemeClr val="accent1">
                    <a:lumMod val="75000"/>
                  </a:schemeClr>
                </a:solidFill>
                <a:latin typeface="Calibri" pitchFamily="34" charset="0"/>
              </a:rPr>
              <a:t> </a:t>
            </a:r>
          </a:p>
        </p:txBody>
      </p:sp>
      <p:sp>
        <p:nvSpPr>
          <p:cNvPr id="22531" name="Rectangle 3"/>
          <p:cNvSpPr>
            <a:spLocks noChangeArrowheads="1"/>
          </p:cNvSpPr>
          <p:nvPr/>
        </p:nvSpPr>
        <p:spPr bwMode="auto">
          <a:xfrm>
            <a:off x="228600" y="1066800"/>
            <a:ext cx="84582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31775"/>
            <a:r>
              <a:rPr lang="en-US" sz="2800" u="sng" dirty="0">
                <a:solidFill>
                  <a:schemeClr val="tx2"/>
                </a:solidFill>
              </a:rPr>
              <a:t>Time, date and place</a:t>
            </a:r>
            <a:r>
              <a:rPr lang="en-US" sz="2800" dirty="0">
                <a:solidFill>
                  <a:schemeClr val="tx2"/>
                </a:solidFill>
              </a:rPr>
              <a:t> of meeting and whether </a:t>
            </a:r>
            <a:r>
              <a:rPr lang="en-US" sz="2800" u="sng" dirty="0">
                <a:solidFill>
                  <a:schemeClr val="tx2"/>
                </a:solidFill>
              </a:rPr>
              <a:t>the meeting will be conducted under Section 10006A</a:t>
            </a:r>
            <a:r>
              <a:rPr lang="en-US" sz="2800" dirty="0">
                <a:solidFill>
                  <a:schemeClr val="tx2"/>
                </a:solidFill>
              </a:rPr>
              <a:t>. </a:t>
            </a:r>
          </a:p>
          <a:p>
            <a:pPr marL="231775"/>
            <a:r>
              <a:rPr lang="en-US" sz="2800" dirty="0">
                <a:solidFill>
                  <a:schemeClr val="tx2"/>
                </a:solidFill>
              </a:rPr>
              <a:t>				-29 </a:t>
            </a:r>
            <a:r>
              <a:rPr lang="en-US" sz="2800" i="1" dirty="0">
                <a:solidFill>
                  <a:schemeClr val="tx2"/>
                </a:solidFill>
              </a:rPr>
              <a:t>Del. C. </a:t>
            </a:r>
            <a:r>
              <a:rPr lang="en-US" sz="2800" dirty="0">
                <a:solidFill>
                  <a:schemeClr val="tx2"/>
                </a:solidFill>
              </a:rPr>
              <a:t>§ 10004(e)(2)</a:t>
            </a:r>
          </a:p>
          <a:p>
            <a:pPr marL="231775"/>
            <a:r>
              <a:rPr lang="en-US" sz="2800" u="sng" dirty="0">
                <a:solidFill>
                  <a:schemeClr val="tx2"/>
                </a:solidFill>
              </a:rPr>
              <a:t>Preliminary Agenda</a:t>
            </a:r>
            <a:r>
              <a:rPr lang="en-US" sz="2800" dirty="0">
                <a:solidFill>
                  <a:schemeClr val="tx2"/>
                </a:solidFill>
              </a:rPr>
              <a:t> </a:t>
            </a:r>
          </a:p>
          <a:p>
            <a:pPr marL="231775" lvl="2">
              <a:buFont typeface="Arial" pitchFamily="34" charset="0"/>
              <a:buChar char="•"/>
            </a:pPr>
            <a:r>
              <a:rPr lang="en-US" sz="2800" dirty="0">
                <a:solidFill>
                  <a:schemeClr val="tx2"/>
                </a:solidFill>
              </a:rPr>
              <a:t>Must include Executive Sessions if they are to be held.</a:t>
            </a:r>
          </a:p>
          <a:p>
            <a:pPr marL="231775" lvl="2">
              <a:buFont typeface="Arial" pitchFamily="34" charset="0"/>
              <a:buChar char="•"/>
            </a:pPr>
            <a:r>
              <a:rPr lang="en-US" sz="2800" dirty="0">
                <a:solidFill>
                  <a:schemeClr val="tx2"/>
                </a:solidFill>
              </a:rPr>
              <a:t>Must include a period for public comment. </a:t>
            </a:r>
          </a:p>
          <a:p>
            <a:pPr marL="231775" lvl="2">
              <a:buFont typeface="Arial" pitchFamily="34" charset="0"/>
              <a:buChar char="•"/>
            </a:pPr>
            <a:r>
              <a:rPr lang="en-US" sz="2800" dirty="0">
                <a:solidFill>
                  <a:schemeClr val="tx2"/>
                </a:solidFill>
              </a:rPr>
              <a:t> Do not include a “catch-all category” which is not permissible.  </a:t>
            </a:r>
            <a:r>
              <a:rPr lang="en-US" sz="2800" i="1" dirty="0">
                <a:solidFill>
                  <a:schemeClr val="tx2"/>
                </a:solidFill>
              </a:rPr>
              <a:t>See</a:t>
            </a:r>
            <a:r>
              <a:rPr lang="en-US" sz="2800" dirty="0">
                <a:solidFill>
                  <a:schemeClr val="tx2"/>
                </a:solidFill>
              </a:rPr>
              <a:t> </a:t>
            </a:r>
            <a:r>
              <a:rPr lang="en-US" sz="2800" i="1" dirty="0">
                <a:solidFill>
                  <a:schemeClr val="tx2"/>
                </a:solidFill>
              </a:rPr>
              <a:t>Chemical Indus. Council of Del., Inc.</a:t>
            </a:r>
            <a:r>
              <a:rPr lang="en-US" sz="2800" dirty="0">
                <a:solidFill>
                  <a:schemeClr val="tx2"/>
                </a:solidFill>
              </a:rPr>
              <a:t> </a:t>
            </a:r>
            <a:r>
              <a:rPr lang="en-US" sz="2800" i="1" dirty="0">
                <a:solidFill>
                  <a:schemeClr val="tx2"/>
                </a:solidFill>
              </a:rPr>
              <a:t>v. State Coastal Zone Indus. Control Bd.</a:t>
            </a:r>
            <a:r>
              <a:rPr lang="en-US" sz="2800" dirty="0">
                <a:solidFill>
                  <a:schemeClr val="tx2"/>
                </a:solidFill>
              </a:rPr>
              <a:t>, 1994 WL 274295, at *10-11 (Del. Ch. May 19, 1994).</a:t>
            </a:r>
          </a:p>
          <a:p>
            <a:pPr marL="231775" lvl="4" algn="r"/>
            <a:r>
              <a:rPr lang="en-US" sz="2800" dirty="0">
                <a:solidFill>
                  <a:schemeClr val="tx2"/>
                </a:solidFill>
              </a:rPr>
              <a:t>-29 </a:t>
            </a:r>
            <a:r>
              <a:rPr lang="en-US" sz="2800" i="1" dirty="0">
                <a:solidFill>
                  <a:schemeClr val="tx2"/>
                </a:solidFill>
              </a:rPr>
              <a:t>Del. C.</a:t>
            </a:r>
            <a:r>
              <a:rPr lang="en-US" sz="2800" dirty="0">
                <a:solidFill>
                  <a:schemeClr val="tx2"/>
                </a:solidFill>
              </a:rPr>
              <a:t> §§ 10004(e)(2)&amp;(e)(5)</a:t>
            </a:r>
          </a:p>
        </p:txBody>
      </p:sp>
    </p:spTree>
    <p:extLst>
      <p:ext uri="{BB962C8B-B14F-4D97-AF65-F5344CB8AC3E}">
        <p14:creationId xmlns:p14="http://schemas.microsoft.com/office/powerpoint/2010/main" val="4258339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8EA2B-60B5-49EA-9ADD-5B6B34779F9F}"/>
              </a:ext>
            </a:extLst>
          </p:cNvPr>
          <p:cNvSpPr>
            <a:spLocks noGrp="1"/>
          </p:cNvSpPr>
          <p:nvPr>
            <p:ph idx="1"/>
          </p:nvPr>
        </p:nvSpPr>
        <p:spPr>
          <a:xfrm>
            <a:off x="457200" y="1600200"/>
            <a:ext cx="8229600" cy="4983162"/>
          </a:xfrm>
        </p:spPr>
        <p:txBody>
          <a:bodyPr>
            <a:normAutofit fontScale="77500" lnSpcReduction="20000"/>
          </a:bodyPr>
          <a:lstStyle/>
          <a:p>
            <a:pPr>
              <a:buClr>
                <a:srgbClr val="376092"/>
              </a:buClr>
              <a:buSzPct val="90000"/>
              <a:buFont typeface="Wingdings" pitchFamily="2" charset="2"/>
              <a:buChar char="Ø"/>
            </a:pPr>
            <a:r>
              <a:rPr lang="en-US" sz="3000" u="sng" dirty="0">
                <a:solidFill>
                  <a:schemeClr val="tx2"/>
                </a:solidFill>
              </a:rPr>
              <a:t>Notices/Agendas may be amended in certain circumstances</a:t>
            </a:r>
          </a:p>
          <a:p>
            <a:pPr>
              <a:buClr>
                <a:srgbClr val="00B0F0"/>
              </a:buClr>
              <a:buSzPct val="90000"/>
              <a:buFont typeface="Wingdings" pitchFamily="2" charset="2"/>
              <a:buChar char="Ø"/>
            </a:pPr>
            <a:endParaRPr lang="en-US" sz="3000" u="sng" dirty="0">
              <a:solidFill>
                <a:schemeClr val="tx2"/>
              </a:solidFill>
            </a:endParaRPr>
          </a:p>
          <a:p>
            <a:pPr lvl="1">
              <a:buClr>
                <a:srgbClr val="376092"/>
              </a:buClr>
              <a:buSzPct val="90000"/>
              <a:buFont typeface="Arial" pitchFamily="34" charset="0"/>
              <a:buChar char="•"/>
            </a:pPr>
            <a:r>
              <a:rPr lang="en-US" sz="3000" dirty="0">
                <a:solidFill>
                  <a:schemeClr val="tx2"/>
                </a:solidFill>
              </a:rPr>
              <a:t>If a meeting is noticed without an agenda, an agenda may be added to the notice up to 6 hours prior to the meeting.  </a:t>
            </a:r>
          </a:p>
          <a:p>
            <a:pPr lvl="2">
              <a:buClr>
                <a:srgbClr val="376092"/>
              </a:buClr>
              <a:buSzPct val="90000"/>
            </a:pPr>
            <a:r>
              <a:rPr lang="en-US" sz="2600" dirty="0">
                <a:solidFill>
                  <a:schemeClr val="tx2"/>
                </a:solidFill>
              </a:rPr>
              <a:t>Must include reasons for the delay.</a:t>
            </a:r>
          </a:p>
          <a:p>
            <a:pPr lvl="1">
              <a:buClr>
                <a:srgbClr val="376092"/>
              </a:buClr>
              <a:buSzPct val="90000"/>
              <a:buFont typeface="Arial" pitchFamily="34" charset="0"/>
              <a:buChar char="•"/>
            </a:pPr>
            <a:r>
              <a:rPr lang="en-US" sz="3000" dirty="0">
                <a:solidFill>
                  <a:schemeClr val="tx2"/>
                </a:solidFill>
              </a:rPr>
              <a:t>An agenda may be amended up to 6 hours prior to the meeting if a new matter arises requiring immediate attention. </a:t>
            </a:r>
          </a:p>
          <a:p>
            <a:pPr lvl="2">
              <a:buClr>
                <a:srgbClr val="376092"/>
              </a:buClr>
              <a:buSzPct val="90000"/>
            </a:pPr>
            <a:r>
              <a:rPr lang="en-US" sz="2600" dirty="0">
                <a:solidFill>
                  <a:schemeClr val="tx2"/>
                </a:solidFill>
              </a:rPr>
              <a:t>Must include reasons for the delay.</a:t>
            </a:r>
          </a:p>
          <a:p>
            <a:pPr lvl="1">
              <a:buClr>
                <a:srgbClr val="376092"/>
              </a:buClr>
              <a:buSzPct val="90000"/>
              <a:buFont typeface="Arial" pitchFamily="34" charset="0"/>
              <a:buChar char="•"/>
            </a:pPr>
            <a:r>
              <a:rPr lang="en-US" sz="3000" dirty="0">
                <a:solidFill>
                  <a:schemeClr val="tx2"/>
                </a:solidFill>
              </a:rPr>
              <a:t>The agenda may be changed during a public meeting to include a new agenda item if it is reasonably related to items that were noticed in the agenda.</a:t>
            </a:r>
          </a:p>
          <a:p>
            <a:pPr lvl="2">
              <a:buClr>
                <a:srgbClr val="376092"/>
              </a:buClr>
              <a:buSzPct val="90000"/>
            </a:pPr>
            <a:r>
              <a:rPr lang="en-US" sz="2600" dirty="0">
                <a:solidFill>
                  <a:schemeClr val="tx2"/>
                </a:solidFill>
              </a:rPr>
              <a:t>When in doubt, schedule a new issue that arises for a future meeting with 7 days’ notice.</a:t>
            </a:r>
          </a:p>
          <a:p>
            <a:endParaRPr lang="en-US" dirty="0"/>
          </a:p>
        </p:txBody>
      </p:sp>
      <p:sp>
        <p:nvSpPr>
          <p:cNvPr id="4" name="Slide Number Placeholder 3">
            <a:extLst>
              <a:ext uri="{FF2B5EF4-FFF2-40B4-BE49-F238E27FC236}">
                <a16:creationId xmlns:a16="http://schemas.microsoft.com/office/drawing/2014/main" id="{2DFC8A2A-923F-41CB-AE3B-AD27794D6803}"/>
              </a:ext>
            </a:extLst>
          </p:cNvPr>
          <p:cNvSpPr>
            <a:spLocks noGrp="1"/>
          </p:cNvSpPr>
          <p:nvPr>
            <p:ph type="sldNum" sz="quarter" idx="12"/>
          </p:nvPr>
        </p:nvSpPr>
        <p:spPr/>
        <p:txBody>
          <a:bodyPr/>
          <a:lstStyle/>
          <a:p>
            <a:fld id="{B16D53B9-5685-4416-8EAC-64CF14D939B8}" type="slidenum">
              <a:rPr lang="en-US" smtClean="0"/>
              <a:pPr/>
              <a:t>59</a:t>
            </a:fld>
            <a:endParaRPr lang="en-US" dirty="0"/>
          </a:p>
        </p:txBody>
      </p:sp>
      <p:sp>
        <p:nvSpPr>
          <p:cNvPr id="8" name="Rectangle 2">
            <a:extLst>
              <a:ext uri="{FF2B5EF4-FFF2-40B4-BE49-F238E27FC236}">
                <a16:creationId xmlns:a16="http://schemas.microsoft.com/office/drawing/2014/main" id="{F213294F-098E-C23A-A37D-62D95A8F92C1}"/>
              </a:ext>
            </a:extLst>
          </p:cNvPr>
          <p:cNvSpPr>
            <a:spLocks noGrp="1" noChangeArrowheads="1"/>
          </p:cNvSpPr>
          <p:nvPr>
            <p:ph type="title"/>
          </p:nvPr>
        </p:nvSpPr>
        <p:spPr>
          <a:xfrm>
            <a:off x="457200" y="274638"/>
            <a:ext cx="82296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sz="4400" b="1" dirty="0">
                <a:solidFill>
                  <a:schemeClr val="accent1">
                    <a:lumMod val="75000"/>
                  </a:schemeClr>
                </a:solidFill>
                <a:latin typeface="Calibri" pitchFamily="34" charset="0"/>
              </a:rPr>
              <a:t>Meeting Notice </a:t>
            </a:r>
            <a:r>
              <a:rPr lang="en-US" b="1" dirty="0">
                <a:solidFill>
                  <a:schemeClr val="accent1">
                    <a:lumMod val="75000"/>
                  </a:schemeClr>
                </a:solidFill>
                <a:latin typeface="Calibri" pitchFamily="34" charset="0"/>
              </a:rPr>
              <a:t>&amp; Agenda</a:t>
            </a:r>
            <a:r>
              <a:rPr lang="en-US" sz="4400" b="1" dirty="0">
                <a:solidFill>
                  <a:schemeClr val="accent1">
                    <a:lumMod val="75000"/>
                  </a:schemeClr>
                </a:solidFill>
                <a:latin typeface="Calibri" pitchFamily="34" charset="0"/>
              </a:rPr>
              <a:t> </a:t>
            </a:r>
          </a:p>
        </p:txBody>
      </p:sp>
    </p:spTree>
    <p:extLst>
      <p:ext uri="{BB962C8B-B14F-4D97-AF65-F5344CB8AC3E}">
        <p14:creationId xmlns:p14="http://schemas.microsoft.com/office/powerpoint/2010/main" val="383210349"/>
      </p:ext>
    </p:extLst>
  </p:cSld>
  <p:clrMapOvr>
    <a:masterClrMapping/>
  </p:clrMapOvr>
  <mc:AlternateContent xmlns:mc="http://schemas.openxmlformats.org/markup-compatibility/2006" xmlns:p14="http://schemas.microsoft.com/office/powerpoint/2010/main">
    <mc:Choice Requires="p14">
      <p:transition p14:dur="0">
        <p:sndAc>
          <p:stSnd>
            <p:snd r:embed="rId2" name="whoosh.wav"/>
          </p:stSnd>
        </p:sndAc>
      </p:transition>
    </mc:Choice>
    <mc:Fallback xmlns="">
      <p:transition>
        <p:sndAc>
          <p:stSnd>
            <p:snd r:embed="rId3" name="whoosh.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FOIA Manual</a:t>
            </a:r>
          </a:p>
        </p:txBody>
      </p:sp>
      <p:sp>
        <p:nvSpPr>
          <p:cNvPr id="3" name="Content Placeholder 2"/>
          <p:cNvSpPr>
            <a:spLocks noGrp="1"/>
          </p:cNvSpPr>
          <p:nvPr>
            <p:ph idx="1"/>
          </p:nvPr>
        </p:nvSpPr>
        <p:spPr/>
        <p:txBody>
          <a:bodyPr vert="horz" lIns="91440" tIns="45720" rIns="91440" bIns="45720" rtlCol="0" anchor="t">
            <a:normAutofit/>
          </a:bodyPr>
          <a:lstStyle/>
          <a:p>
            <a:r>
              <a:rPr lang="en-US" dirty="0">
                <a:solidFill>
                  <a:schemeClr val="accent1">
                    <a:lumMod val="75000"/>
                  </a:schemeClr>
                </a:solidFill>
              </a:rPr>
              <a:t>Created by the Department of Justice to assist FOIA Coordinators</a:t>
            </a:r>
          </a:p>
          <a:p>
            <a:r>
              <a:rPr lang="en-US" dirty="0">
                <a:solidFill>
                  <a:schemeClr val="accent1">
                    <a:lumMod val="75000"/>
                  </a:schemeClr>
                </a:solidFill>
              </a:rPr>
              <a:t>Located on the Department of Justice Open Government webpage</a:t>
            </a:r>
            <a:endParaRPr lang="en-US" dirty="0">
              <a:solidFill>
                <a:schemeClr val="accent1">
                  <a:lumMod val="75000"/>
                </a:schemeClr>
              </a:solidFill>
              <a:cs typeface="Calibri"/>
            </a:endParaRPr>
          </a:p>
          <a:p>
            <a:r>
              <a:rPr lang="en-US" dirty="0">
                <a:solidFill>
                  <a:schemeClr val="accent1">
                    <a:lumMod val="75000"/>
                  </a:schemeClr>
                </a:solidFill>
              </a:rPr>
              <a:t>Intended as an “easy reference” for FOIA</a:t>
            </a:r>
            <a:endParaRPr lang="en-US" dirty="0">
              <a:solidFill>
                <a:schemeClr val="accent1">
                  <a:lumMod val="75000"/>
                </a:schemeClr>
              </a:solidFill>
              <a:cs typeface="Calibri"/>
            </a:endParaRPr>
          </a:p>
          <a:p>
            <a:r>
              <a:rPr lang="en-US" dirty="0">
                <a:solidFill>
                  <a:schemeClr val="accent1">
                    <a:lumMod val="75000"/>
                  </a:schemeClr>
                </a:solidFill>
              </a:rPr>
              <a:t>Updated biennially; last update was October 2023</a:t>
            </a:r>
            <a:endParaRPr lang="en-US" dirty="0">
              <a:solidFill>
                <a:schemeClr val="accent1">
                  <a:lumMod val="75000"/>
                </a:schemeClr>
              </a:solidFill>
              <a:cs typeface="Calibri"/>
            </a:endParaRPr>
          </a:p>
        </p:txBody>
      </p:sp>
      <p:sp>
        <p:nvSpPr>
          <p:cNvPr id="4" name="Slide Number Placeholder 3"/>
          <p:cNvSpPr>
            <a:spLocks noGrp="1"/>
          </p:cNvSpPr>
          <p:nvPr>
            <p:ph type="sldNum" sz="quarter" idx="12"/>
          </p:nvPr>
        </p:nvSpPr>
        <p:spPr/>
        <p:txBody>
          <a:bodyPr/>
          <a:lstStyle/>
          <a:p>
            <a:fld id="{18122B04-48E9-492C-9C9E-152011E77947}"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457200" y="457200"/>
            <a:ext cx="8229600" cy="9144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p>
            <a:pPr eaLnBrk="1" hangingPunct="1"/>
            <a:r>
              <a:rPr lang="en-US" b="1">
                <a:solidFill>
                  <a:schemeClr val="accent1">
                    <a:lumMod val="75000"/>
                  </a:schemeClr>
                </a:solidFill>
                <a:latin typeface="Calibri"/>
                <a:cs typeface="Calibri"/>
              </a:rPr>
              <a:t>Minutes</a:t>
            </a:r>
          </a:p>
        </p:txBody>
      </p:sp>
      <p:sp>
        <p:nvSpPr>
          <p:cNvPr id="33795" name="Rectangle 3"/>
          <p:cNvSpPr>
            <a:spLocks noChangeArrowheads="1"/>
          </p:cNvSpPr>
          <p:nvPr/>
        </p:nvSpPr>
        <p:spPr bwMode="auto">
          <a:xfrm>
            <a:off x="228600" y="1472184"/>
            <a:ext cx="8458200" cy="3176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ctr"/>
          <a:lstStyle/>
          <a:p>
            <a:pPr marL="457200"/>
            <a:endParaRPr lang="en-US" sz="2800" dirty="0">
              <a:solidFill>
                <a:schemeClr val="accent1">
                  <a:lumMod val="75000"/>
                </a:schemeClr>
              </a:solidFill>
            </a:endParaRPr>
          </a:p>
          <a:p>
            <a:pPr marL="914400" indent="-457200">
              <a:buFont typeface="Arial" panose="020B0604020202020204" pitchFamily="34" charset="0"/>
              <a:buChar char="•"/>
            </a:pPr>
            <a:r>
              <a:rPr lang="en-US" sz="2400" dirty="0">
                <a:solidFill>
                  <a:schemeClr val="accent1">
                    <a:lumMod val="75000"/>
                  </a:schemeClr>
                </a:solidFill>
              </a:rPr>
              <a:t>Every meeting, including executive sessions</a:t>
            </a:r>
            <a:endParaRPr lang="en-US" sz="2400" dirty="0">
              <a:solidFill>
                <a:schemeClr val="accent1">
                  <a:lumMod val="75000"/>
                </a:schemeClr>
              </a:solidFill>
              <a:cs typeface="Calibri"/>
            </a:endParaRPr>
          </a:p>
          <a:p>
            <a:pPr marL="914400" indent="-457200">
              <a:buFont typeface="Arial" panose="020B0604020202020204" pitchFamily="34" charset="0"/>
              <a:buChar char="•"/>
            </a:pPr>
            <a:r>
              <a:rPr lang="en-US" sz="2400" dirty="0">
                <a:solidFill>
                  <a:schemeClr val="accent1">
                    <a:lumMod val="75000"/>
                  </a:schemeClr>
                </a:solidFill>
              </a:rPr>
              <a:t>Record the members present, each vote taken and each action agreed upon</a:t>
            </a:r>
          </a:p>
          <a:p>
            <a:pPr marL="914400" indent="-457200">
              <a:buFont typeface="Arial" panose="020B0604020202020204" pitchFamily="34" charset="0"/>
              <a:buChar char="•"/>
            </a:pPr>
            <a:r>
              <a:rPr lang="en-US" sz="2400" dirty="0">
                <a:solidFill>
                  <a:schemeClr val="accent1">
                    <a:lumMod val="75000"/>
                  </a:schemeClr>
                </a:solidFill>
              </a:rPr>
              <a:t>Unless vote is unanimous, minutes must state how each member voted and note abstentions and recusals. </a:t>
            </a:r>
          </a:p>
          <a:p>
            <a:pPr marL="914400" indent="-457200">
              <a:buFont typeface="Arial" panose="020B0604020202020204" pitchFamily="34" charset="0"/>
              <a:buChar char="•"/>
            </a:pPr>
            <a:r>
              <a:rPr lang="en-US" sz="2400" dirty="0">
                <a:solidFill>
                  <a:schemeClr val="accent1">
                    <a:lumMod val="75000"/>
                  </a:schemeClr>
                </a:solidFill>
              </a:rPr>
              <a:t>Executive session minutes may be withheld from public disclosure </a:t>
            </a:r>
            <a:r>
              <a:rPr lang="en-US" sz="2400" u="sng" dirty="0">
                <a:solidFill>
                  <a:schemeClr val="accent1">
                    <a:lumMod val="75000"/>
                  </a:schemeClr>
                </a:solidFill>
              </a:rPr>
              <a:t>only</a:t>
            </a:r>
            <a:r>
              <a:rPr lang="en-US" sz="2400" dirty="0">
                <a:solidFill>
                  <a:schemeClr val="accent1">
                    <a:lumMod val="75000"/>
                  </a:schemeClr>
                </a:solidFill>
              </a:rPr>
              <a:t> so long as public disclosure would defeat the lawful purpose for the executive session, but no longer.</a:t>
            </a:r>
          </a:p>
          <a:p>
            <a:pPr marL="457200"/>
            <a:r>
              <a:rPr lang="en-US" sz="2400" dirty="0">
                <a:solidFill>
                  <a:schemeClr val="tx2"/>
                </a:solidFill>
                <a:effectLst>
                  <a:outerShdw blurRad="38100" dist="38100" dir="2700000" algn="tl">
                    <a:srgbClr val="000000"/>
                  </a:outerShdw>
                </a:effectLst>
                <a:latin typeface="Arial Narrow" pitchFamily="34" charset="0"/>
              </a:rPr>
              <a:t>					- </a:t>
            </a:r>
            <a:r>
              <a:rPr lang="en-US" sz="2400" dirty="0">
                <a:solidFill>
                  <a:schemeClr val="accent1">
                    <a:lumMod val="75000"/>
                  </a:schemeClr>
                </a:solidFill>
              </a:rPr>
              <a:t>29 </a:t>
            </a:r>
            <a:r>
              <a:rPr lang="en-US" sz="2400" i="1" dirty="0">
                <a:solidFill>
                  <a:schemeClr val="accent1">
                    <a:lumMod val="75000"/>
                  </a:schemeClr>
                </a:solidFill>
              </a:rPr>
              <a:t>Del. C.</a:t>
            </a:r>
            <a:r>
              <a:rPr lang="en-US" sz="2400" dirty="0">
                <a:solidFill>
                  <a:schemeClr val="accent1">
                    <a:lumMod val="75000"/>
                  </a:schemeClr>
                </a:solidFill>
              </a:rPr>
              <a:t> § 10004(f)</a:t>
            </a:r>
          </a:p>
        </p:txBody>
      </p:sp>
    </p:spTree>
    <p:extLst>
      <p:ext uri="{BB962C8B-B14F-4D97-AF65-F5344CB8AC3E}">
        <p14:creationId xmlns:p14="http://schemas.microsoft.com/office/powerpoint/2010/main" val="2875239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9338-61D5-FF48-CA95-13B956086051}"/>
              </a:ext>
            </a:extLst>
          </p:cNvPr>
          <p:cNvSpPr>
            <a:spLocks noGrp="1"/>
          </p:cNvSpPr>
          <p:nvPr>
            <p:ph type="ctrTitle"/>
          </p:nvPr>
        </p:nvSpPr>
        <p:spPr>
          <a:xfrm>
            <a:off x="685800" y="484187"/>
            <a:ext cx="7772400" cy="1470025"/>
          </a:xfrm>
        </p:spPr>
        <p:txBody>
          <a:bodyPr/>
          <a:lstStyle/>
          <a:p>
            <a:r>
              <a:rPr lang="en-US" b="1">
                <a:solidFill>
                  <a:schemeClr val="tx2"/>
                </a:solidFill>
              </a:rPr>
              <a:t>P</a:t>
            </a:r>
            <a:r>
              <a:rPr lang="en-US" sz="4400" b="1">
                <a:solidFill>
                  <a:schemeClr val="tx2"/>
                </a:solidFill>
              </a:rPr>
              <a:t>ublic Comment</a:t>
            </a:r>
            <a:endParaRPr lang="en-US"/>
          </a:p>
        </p:txBody>
      </p:sp>
      <p:sp>
        <p:nvSpPr>
          <p:cNvPr id="3" name="Subtitle 2">
            <a:extLst>
              <a:ext uri="{FF2B5EF4-FFF2-40B4-BE49-F238E27FC236}">
                <a16:creationId xmlns:a16="http://schemas.microsoft.com/office/drawing/2014/main" id="{208EF60A-072E-974E-717B-BA6F5E4A0F97}"/>
              </a:ext>
            </a:extLst>
          </p:cNvPr>
          <p:cNvSpPr>
            <a:spLocks noGrp="1"/>
          </p:cNvSpPr>
          <p:nvPr>
            <p:ph type="subTitle" idx="1"/>
          </p:nvPr>
        </p:nvSpPr>
        <p:spPr>
          <a:xfrm>
            <a:off x="1305612" y="2330777"/>
            <a:ext cx="6400800" cy="1752600"/>
          </a:xfrm>
        </p:spPr>
        <p:txBody>
          <a:bodyPr vert="horz" lIns="91440" tIns="45720" rIns="91440" bIns="45720" rtlCol="0" anchor="t">
            <a:normAutofit/>
          </a:bodyPr>
          <a:lstStyle/>
          <a:p>
            <a:pPr algn="ctr">
              <a:buNone/>
            </a:pPr>
            <a:r>
              <a:rPr lang="en-US" sz="3200" b="1">
                <a:solidFill>
                  <a:schemeClr val="accent1">
                    <a:lumMod val="75000"/>
                  </a:schemeClr>
                </a:solidFill>
                <a:latin typeface="Calibri"/>
                <a:cs typeface="Calibri"/>
              </a:rPr>
              <a:t>Presented by:</a:t>
            </a:r>
            <a:endParaRPr lang="en-US" sz="3200" b="1">
              <a:solidFill>
                <a:schemeClr val="accent1">
                  <a:lumMod val="75000"/>
                </a:schemeClr>
              </a:solidFill>
              <a:latin typeface="Calibri" pitchFamily="34" charset="0"/>
              <a:cs typeface="Calibri" pitchFamily="34" charset="0"/>
            </a:endParaRPr>
          </a:p>
          <a:p>
            <a:pPr algn="ctr">
              <a:buNone/>
            </a:pPr>
            <a:r>
              <a:rPr lang="en-US" sz="3200" b="1">
                <a:solidFill>
                  <a:schemeClr val="accent1">
                    <a:lumMod val="75000"/>
                  </a:schemeClr>
                </a:solidFill>
                <a:latin typeface="Calibri"/>
                <a:cs typeface="Calibri"/>
              </a:rPr>
              <a:t>Deputy Attorney General</a:t>
            </a:r>
            <a:endParaRPr lang="en-US" sz="3200" b="1">
              <a:solidFill>
                <a:schemeClr val="accent1">
                  <a:lumMod val="75000"/>
                </a:schemeClr>
              </a:solidFill>
              <a:latin typeface="Calibri" pitchFamily="34" charset="0"/>
              <a:cs typeface="Calibri"/>
            </a:endParaRPr>
          </a:p>
          <a:p>
            <a:r>
              <a:rPr lang="en-US" b="1">
                <a:solidFill>
                  <a:schemeClr val="accent1">
                    <a:lumMod val="75000"/>
                  </a:schemeClr>
                </a:solidFill>
                <a:latin typeface="Calibri"/>
                <a:cs typeface="Calibri"/>
              </a:rPr>
              <a:t>Victoria E</a:t>
            </a:r>
            <a:r>
              <a:rPr lang="en-US" sz="3200" b="1">
                <a:solidFill>
                  <a:schemeClr val="accent1">
                    <a:lumMod val="75000"/>
                  </a:schemeClr>
                </a:solidFill>
                <a:latin typeface="Calibri"/>
                <a:cs typeface="Calibri"/>
              </a:rPr>
              <a:t>. </a:t>
            </a:r>
            <a:r>
              <a:rPr lang="en-US" b="1">
                <a:solidFill>
                  <a:schemeClr val="accent1">
                    <a:lumMod val="75000"/>
                  </a:schemeClr>
                </a:solidFill>
                <a:latin typeface="Calibri"/>
                <a:cs typeface="Calibri"/>
              </a:rPr>
              <a:t>Groff</a:t>
            </a:r>
            <a:endParaRPr lang="en-US" sz="3200" b="1">
              <a:solidFill>
                <a:schemeClr val="accent1">
                  <a:lumMod val="75000"/>
                </a:schemeClr>
              </a:solidFill>
              <a:latin typeface="Calibri" pitchFamily="34" charset="0"/>
              <a:cs typeface="Calibri"/>
            </a:endParaRPr>
          </a:p>
          <a:p>
            <a:endParaRPr lang="en-US"/>
          </a:p>
        </p:txBody>
      </p:sp>
    </p:spTree>
    <p:extLst>
      <p:ext uri="{BB962C8B-B14F-4D97-AF65-F5344CB8AC3E}">
        <p14:creationId xmlns:p14="http://schemas.microsoft.com/office/powerpoint/2010/main" val="2589265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14F4-0262-00F6-78C2-1924BD21BB2A}"/>
              </a:ext>
            </a:extLst>
          </p:cNvPr>
          <p:cNvSpPr>
            <a:spLocks noGrp="1"/>
          </p:cNvSpPr>
          <p:nvPr>
            <p:ph type="title"/>
          </p:nvPr>
        </p:nvSpPr>
        <p:spPr/>
        <p:txBody>
          <a:bodyPr>
            <a:normAutofit/>
          </a:bodyPr>
          <a:lstStyle/>
          <a:p>
            <a:r>
              <a:rPr lang="en-US" b="1" dirty="0">
                <a:solidFill>
                  <a:schemeClr val="accent1">
                    <a:lumMod val="75000"/>
                  </a:schemeClr>
                </a:solidFill>
                <a:cs typeface="Calibri"/>
              </a:rPr>
              <a:t>Public Comment Sessions</a:t>
            </a:r>
          </a:p>
        </p:txBody>
      </p:sp>
      <p:pic>
        <p:nvPicPr>
          <p:cNvPr id="5" name="Content Placeholder 4" descr="Image result for public comment session">
            <a:extLst>
              <a:ext uri="{FF2B5EF4-FFF2-40B4-BE49-F238E27FC236}">
                <a16:creationId xmlns:a16="http://schemas.microsoft.com/office/drawing/2014/main" id="{7EB9FAFA-B796-0B3E-C05C-572FED972C44}"/>
              </a:ext>
            </a:extLst>
          </p:cNvPr>
          <p:cNvPicPr>
            <a:picLocks noGrp="1" noChangeAspect="1"/>
          </p:cNvPicPr>
          <p:nvPr>
            <p:ph idx="1"/>
          </p:nvPr>
        </p:nvPicPr>
        <p:blipFill>
          <a:blip r:embed="rId2"/>
          <a:stretch>
            <a:fillRect/>
          </a:stretch>
        </p:blipFill>
        <p:spPr>
          <a:xfrm>
            <a:off x="1215170" y="1572734"/>
            <a:ext cx="7433791" cy="4178961"/>
          </a:xfrm>
        </p:spPr>
      </p:pic>
      <p:sp>
        <p:nvSpPr>
          <p:cNvPr id="4" name="Slide Number Placeholder 3">
            <a:extLst>
              <a:ext uri="{FF2B5EF4-FFF2-40B4-BE49-F238E27FC236}">
                <a16:creationId xmlns:a16="http://schemas.microsoft.com/office/drawing/2014/main" id="{EA0CB7D8-0E98-2C12-F683-10392027E4D2}"/>
              </a:ext>
            </a:extLst>
          </p:cNvPr>
          <p:cNvSpPr>
            <a:spLocks noGrp="1"/>
          </p:cNvSpPr>
          <p:nvPr>
            <p:ph type="sldNum" sz="quarter" idx="12"/>
          </p:nvPr>
        </p:nvSpPr>
        <p:spPr/>
        <p:txBody>
          <a:bodyPr/>
          <a:lstStyle/>
          <a:p>
            <a:fld id="{18122B04-48E9-492C-9C9E-152011E77947}" type="slidenum">
              <a:rPr lang="en-US" smtClean="0"/>
              <a:pPr/>
              <a:t>62</a:t>
            </a:fld>
            <a:endParaRPr lang="en-US"/>
          </a:p>
        </p:txBody>
      </p:sp>
    </p:spTree>
    <p:extLst>
      <p:ext uri="{BB962C8B-B14F-4D97-AF65-F5344CB8AC3E}">
        <p14:creationId xmlns:p14="http://schemas.microsoft.com/office/powerpoint/2010/main" val="25282399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FFFE-83CC-6825-D28D-186439F3A689}"/>
              </a:ext>
            </a:extLst>
          </p:cNvPr>
          <p:cNvSpPr>
            <a:spLocks noGrp="1"/>
          </p:cNvSpPr>
          <p:nvPr>
            <p:ph type="title"/>
          </p:nvPr>
        </p:nvSpPr>
        <p:spPr/>
        <p:txBody>
          <a:bodyPr/>
          <a:lstStyle/>
          <a:p>
            <a:r>
              <a:rPr lang="en-US" b="1" dirty="0">
                <a:solidFill>
                  <a:schemeClr val="accent1">
                    <a:lumMod val="75000"/>
                  </a:schemeClr>
                </a:solidFill>
                <a:cs typeface="Calibri"/>
              </a:rPr>
              <a:t>2022 Amendment</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C8816D9F-AB93-B115-3D2D-2ACF268D0C5E}"/>
              </a:ext>
            </a:extLst>
          </p:cNvPr>
          <p:cNvSpPr>
            <a:spLocks noGrp="1"/>
          </p:cNvSpPr>
          <p:nvPr>
            <p:ph idx="1"/>
          </p:nvPr>
        </p:nvSpPr>
        <p:spPr/>
        <p:txBody>
          <a:bodyPr vert="horz" lIns="91440" tIns="45720" rIns="91440" bIns="45720" rtlCol="0" anchor="t">
            <a:normAutofit/>
          </a:bodyPr>
          <a:lstStyle/>
          <a:p>
            <a:r>
              <a:rPr lang="en-US" dirty="0">
                <a:solidFill>
                  <a:schemeClr val="accent1">
                    <a:lumMod val="75000"/>
                  </a:schemeClr>
                </a:solidFill>
                <a:cs typeface="Calibri"/>
              </a:rPr>
              <a:t>Meetings open to the public must provide an opportunity for public comment (except GA).</a:t>
            </a:r>
          </a:p>
          <a:p>
            <a:r>
              <a:rPr lang="en-US" dirty="0">
                <a:solidFill>
                  <a:schemeClr val="accent1">
                    <a:lumMod val="75000"/>
                  </a:schemeClr>
                </a:solidFill>
                <a:cs typeface="Calibri"/>
              </a:rPr>
              <a:t>Time must provide "meaningful opportunity for public to engage with the public body."</a:t>
            </a:r>
          </a:p>
          <a:p>
            <a:r>
              <a:rPr lang="en-US" dirty="0">
                <a:solidFill>
                  <a:schemeClr val="accent1">
                    <a:lumMod val="75000"/>
                  </a:schemeClr>
                </a:solidFill>
                <a:cs typeface="Calibri"/>
              </a:rPr>
              <a:t>May impose "reasonable time, place and manner restrictions on the length of the public comment period and amount of time allotted for each comment." </a:t>
            </a:r>
          </a:p>
        </p:txBody>
      </p:sp>
      <p:sp>
        <p:nvSpPr>
          <p:cNvPr id="4" name="Slide Number Placeholder 3">
            <a:extLst>
              <a:ext uri="{FF2B5EF4-FFF2-40B4-BE49-F238E27FC236}">
                <a16:creationId xmlns:a16="http://schemas.microsoft.com/office/drawing/2014/main" id="{9D40868D-D520-D9F3-0FBF-7221D2C18430}"/>
              </a:ext>
            </a:extLst>
          </p:cNvPr>
          <p:cNvSpPr>
            <a:spLocks noGrp="1"/>
          </p:cNvSpPr>
          <p:nvPr>
            <p:ph type="sldNum" sz="quarter" idx="12"/>
          </p:nvPr>
        </p:nvSpPr>
        <p:spPr/>
        <p:txBody>
          <a:bodyPr/>
          <a:lstStyle/>
          <a:p>
            <a:fld id="{18122B04-48E9-492C-9C9E-152011E77947}" type="slidenum">
              <a:rPr lang="en-US" smtClean="0"/>
              <a:pPr/>
              <a:t>63</a:t>
            </a:fld>
            <a:endParaRPr lang="en-US"/>
          </a:p>
        </p:txBody>
      </p:sp>
    </p:spTree>
    <p:extLst>
      <p:ext uri="{BB962C8B-B14F-4D97-AF65-F5344CB8AC3E}">
        <p14:creationId xmlns:p14="http://schemas.microsoft.com/office/powerpoint/2010/main" val="75596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D157-5D02-7D31-0B1E-32CB9AA1A9FF}"/>
              </a:ext>
            </a:extLst>
          </p:cNvPr>
          <p:cNvSpPr>
            <a:spLocks noGrp="1"/>
          </p:cNvSpPr>
          <p:nvPr>
            <p:ph type="title"/>
          </p:nvPr>
        </p:nvSpPr>
        <p:spPr/>
        <p:txBody>
          <a:bodyPr/>
          <a:lstStyle/>
          <a:p>
            <a:r>
              <a:rPr lang="en-US" b="1" dirty="0">
                <a:solidFill>
                  <a:schemeClr val="accent1">
                    <a:lumMod val="75000"/>
                  </a:schemeClr>
                </a:solidFill>
                <a:cs typeface="Calibri"/>
              </a:rPr>
              <a:t>Public Comments</a:t>
            </a:r>
          </a:p>
        </p:txBody>
      </p:sp>
      <p:sp>
        <p:nvSpPr>
          <p:cNvPr id="4" name="Content Placeholder 3">
            <a:extLst>
              <a:ext uri="{FF2B5EF4-FFF2-40B4-BE49-F238E27FC236}">
                <a16:creationId xmlns:a16="http://schemas.microsoft.com/office/drawing/2014/main" id="{3706C43D-3E82-D50B-317D-C1002B000AAF}"/>
              </a:ext>
            </a:extLst>
          </p:cNvPr>
          <p:cNvSpPr>
            <a:spLocks noGrp="1"/>
          </p:cNvSpPr>
          <p:nvPr>
            <p:ph sz="half" idx="2"/>
          </p:nvPr>
        </p:nvSpPr>
        <p:spPr/>
        <p:txBody>
          <a:bodyPr vert="horz" lIns="91440" tIns="45720" rIns="91440" bIns="45720" rtlCol="0" anchor="t">
            <a:normAutofit fontScale="77500" lnSpcReduction="20000"/>
          </a:bodyPr>
          <a:lstStyle/>
          <a:p>
            <a:r>
              <a:rPr lang="en-US" dirty="0">
                <a:solidFill>
                  <a:schemeClr val="accent1">
                    <a:lumMod val="75000"/>
                  </a:schemeClr>
                </a:solidFill>
                <a:cs typeface="Calibri"/>
              </a:rPr>
              <a:t>Required to put public comment on agenda. </a:t>
            </a:r>
            <a:r>
              <a:rPr lang="en-US" i="1" dirty="0">
                <a:solidFill>
                  <a:schemeClr val="accent1">
                    <a:lumMod val="75000"/>
                  </a:schemeClr>
                </a:solidFill>
                <a:cs typeface="Calibri"/>
              </a:rPr>
              <a:t>Del. Op. </a:t>
            </a:r>
            <a:r>
              <a:rPr lang="en-US" i="1" dirty="0" err="1">
                <a:solidFill>
                  <a:schemeClr val="accent1">
                    <a:lumMod val="75000"/>
                  </a:schemeClr>
                </a:solidFill>
                <a:cs typeface="Calibri"/>
              </a:rPr>
              <a:t>Att'y</a:t>
            </a:r>
            <a:r>
              <a:rPr lang="en-US" i="1" dirty="0">
                <a:solidFill>
                  <a:schemeClr val="accent1">
                    <a:lumMod val="75000"/>
                  </a:schemeClr>
                </a:solidFill>
                <a:cs typeface="Calibri"/>
              </a:rPr>
              <a:t> Gen. </a:t>
            </a:r>
            <a:r>
              <a:rPr lang="en-US" dirty="0">
                <a:solidFill>
                  <a:schemeClr val="accent1">
                    <a:lumMod val="75000"/>
                  </a:schemeClr>
                </a:solidFill>
                <a:cs typeface="Calibri"/>
              </a:rPr>
              <a:t>24-IB26</a:t>
            </a:r>
          </a:p>
          <a:p>
            <a:r>
              <a:rPr lang="en-US" dirty="0">
                <a:solidFill>
                  <a:schemeClr val="accent1">
                    <a:lumMod val="75000"/>
                  </a:schemeClr>
                </a:solidFill>
                <a:cs typeface="Calibri"/>
              </a:rPr>
              <a:t>Noting that member of the public and the public body will not be allowed rebuttal to the comments was found to not violate FOIA. </a:t>
            </a:r>
            <a:r>
              <a:rPr lang="en-US" i="1" dirty="0">
                <a:solidFill>
                  <a:schemeClr val="accent1">
                    <a:lumMod val="75000"/>
                  </a:schemeClr>
                </a:solidFill>
                <a:cs typeface="Calibri"/>
              </a:rPr>
              <a:t>Del. Op. </a:t>
            </a:r>
            <a:r>
              <a:rPr lang="en-US" i="1" dirty="0" err="1">
                <a:solidFill>
                  <a:schemeClr val="accent1">
                    <a:lumMod val="75000"/>
                  </a:schemeClr>
                </a:solidFill>
                <a:cs typeface="Calibri"/>
              </a:rPr>
              <a:t>Att'y</a:t>
            </a:r>
            <a:r>
              <a:rPr lang="en-US" i="1" dirty="0">
                <a:solidFill>
                  <a:schemeClr val="accent1">
                    <a:lumMod val="75000"/>
                  </a:schemeClr>
                </a:solidFill>
                <a:cs typeface="Calibri"/>
              </a:rPr>
              <a:t> Gen.  </a:t>
            </a:r>
            <a:r>
              <a:rPr lang="en-US" dirty="0">
                <a:solidFill>
                  <a:schemeClr val="accent1">
                    <a:lumMod val="75000"/>
                  </a:schemeClr>
                </a:solidFill>
                <a:cs typeface="Calibri"/>
              </a:rPr>
              <a:t>23-IB33</a:t>
            </a:r>
          </a:p>
          <a:p>
            <a:r>
              <a:rPr lang="en-US" dirty="0">
                <a:solidFill>
                  <a:schemeClr val="accent1">
                    <a:lumMod val="75000"/>
                  </a:schemeClr>
                </a:solidFill>
                <a:cs typeface="Calibri"/>
              </a:rPr>
              <a:t>Restricting an individual from speaking during public comment based on his status as an intern at the public body was a FOIA violation. </a:t>
            </a:r>
            <a:r>
              <a:rPr lang="en-US" i="1" dirty="0">
                <a:solidFill>
                  <a:schemeClr val="accent1">
                    <a:lumMod val="75000"/>
                  </a:schemeClr>
                </a:solidFill>
                <a:cs typeface="Calibri"/>
              </a:rPr>
              <a:t>Del. Op. </a:t>
            </a:r>
            <a:r>
              <a:rPr lang="en-US" i="1" dirty="0" err="1">
                <a:solidFill>
                  <a:schemeClr val="accent1">
                    <a:lumMod val="75000"/>
                  </a:schemeClr>
                </a:solidFill>
                <a:cs typeface="Calibri"/>
              </a:rPr>
              <a:t>Att’y</a:t>
            </a:r>
            <a:r>
              <a:rPr lang="en-US" i="1" dirty="0">
                <a:solidFill>
                  <a:schemeClr val="accent1">
                    <a:lumMod val="75000"/>
                  </a:schemeClr>
                </a:solidFill>
                <a:cs typeface="Calibri"/>
              </a:rPr>
              <a:t> Gen. </a:t>
            </a:r>
            <a:r>
              <a:rPr lang="en-US" dirty="0">
                <a:solidFill>
                  <a:schemeClr val="accent1">
                    <a:lumMod val="75000"/>
                  </a:schemeClr>
                </a:solidFill>
                <a:cs typeface="Calibri"/>
              </a:rPr>
              <a:t>25-IB26.</a:t>
            </a:r>
          </a:p>
          <a:p>
            <a:endParaRPr lang="en-US" dirty="0">
              <a:cs typeface="Calibri"/>
            </a:endParaRPr>
          </a:p>
          <a:p>
            <a:endParaRPr lang="en-US" dirty="0">
              <a:cs typeface="Calibri"/>
            </a:endParaRPr>
          </a:p>
          <a:p>
            <a:endParaRPr lang="en-US" dirty="0">
              <a:cs typeface="Calibri"/>
            </a:endParaRPr>
          </a:p>
        </p:txBody>
      </p:sp>
      <p:sp>
        <p:nvSpPr>
          <p:cNvPr id="5" name="Slide Number Placeholder 4">
            <a:extLst>
              <a:ext uri="{FF2B5EF4-FFF2-40B4-BE49-F238E27FC236}">
                <a16:creationId xmlns:a16="http://schemas.microsoft.com/office/drawing/2014/main" id="{8DB5630B-26C0-0320-9302-5043F1AB7681}"/>
              </a:ext>
            </a:extLst>
          </p:cNvPr>
          <p:cNvSpPr>
            <a:spLocks noGrp="1"/>
          </p:cNvSpPr>
          <p:nvPr>
            <p:ph type="sldNum" sz="quarter" idx="12"/>
          </p:nvPr>
        </p:nvSpPr>
        <p:spPr/>
        <p:txBody>
          <a:bodyPr/>
          <a:lstStyle/>
          <a:p>
            <a:fld id="{18122B04-48E9-492C-9C9E-152011E77947}" type="slidenum">
              <a:rPr lang="en-US" smtClean="0"/>
              <a:pPr/>
              <a:t>64</a:t>
            </a:fld>
            <a:endParaRPr lang="en-US"/>
          </a:p>
        </p:txBody>
      </p:sp>
      <p:pic>
        <p:nvPicPr>
          <p:cNvPr id="8" name="Content Placeholder 7">
            <a:extLst>
              <a:ext uri="{FF2B5EF4-FFF2-40B4-BE49-F238E27FC236}">
                <a16:creationId xmlns:a16="http://schemas.microsoft.com/office/drawing/2014/main" id="{9D369D5D-4B6A-7E0E-751D-9D99159F71FF}"/>
              </a:ext>
            </a:extLst>
          </p:cNvPr>
          <p:cNvPicPr>
            <a:picLocks noGrp="1" noChangeAspect="1"/>
          </p:cNvPicPr>
          <p:nvPr>
            <p:ph sz="half" idx="1"/>
          </p:nvPr>
        </p:nvPicPr>
        <p:blipFill>
          <a:blip r:embed="rId2"/>
          <a:stretch>
            <a:fillRect/>
          </a:stretch>
        </p:blipFill>
        <p:spPr>
          <a:xfrm>
            <a:off x="294197" y="1707567"/>
            <a:ext cx="4278341" cy="3664248"/>
          </a:xfrm>
        </p:spPr>
      </p:pic>
    </p:spTree>
    <p:extLst>
      <p:ext uri="{BB962C8B-B14F-4D97-AF65-F5344CB8AC3E}">
        <p14:creationId xmlns:p14="http://schemas.microsoft.com/office/powerpoint/2010/main" val="3726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E4BA-D4F3-4F7E-71D3-DD1C1FB10600}"/>
              </a:ext>
            </a:extLst>
          </p:cNvPr>
          <p:cNvSpPr>
            <a:spLocks noGrp="1"/>
          </p:cNvSpPr>
          <p:nvPr>
            <p:ph type="ctrTitle"/>
          </p:nvPr>
        </p:nvSpPr>
        <p:spPr>
          <a:xfrm>
            <a:off x="721242" y="978565"/>
            <a:ext cx="7772400" cy="1470025"/>
          </a:xfrm>
        </p:spPr>
        <p:txBody>
          <a:bodyPr>
            <a:normAutofit/>
          </a:bodyPr>
          <a:lstStyle/>
          <a:p>
            <a:r>
              <a:rPr lang="en-US" sz="6000" b="1">
                <a:solidFill>
                  <a:schemeClr val="accent1">
                    <a:lumMod val="75000"/>
                  </a:schemeClr>
                </a:solidFill>
                <a:ea typeface="Calibri"/>
                <a:cs typeface="Calibri"/>
              </a:rPr>
              <a:t>Executive Sessions</a:t>
            </a:r>
            <a:endParaRPr lang="en-US" sz="5400" b="1">
              <a:solidFill>
                <a:schemeClr val="accent1">
                  <a:lumMod val="75000"/>
                </a:schemeClr>
              </a:solidFill>
              <a:ea typeface="Calibri"/>
              <a:cs typeface="Calibri"/>
            </a:endParaRPr>
          </a:p>
        </p:txBody>
      </p:sp>
      <p:sp>
        <p:nvSpPr>
          <p:cNvPr id="3" name="Subtitle 2">
            <a:extLst>
              <a:ext uri="{FF2B5EF4-FFF2-40B4-BE49-F238E27FC236}">
                <a16:creationId xmlns:a16="http://schemas.microsoft.com/office/drawing/2014/main" id="{8499E1B7-142A-90CC-E7D5-D3833A9379FF}"/>
              </a:ext>
            </a:extLst>
          </p:cNvPr>
          <p:cNvSpPr>
            <a:spLocks noGrp="1"/>
          </p:cNvSpPr>
          <p:nvPr>
            <p:ph type="subTitle" idx="1"/>
          </p:nvPr>
        </p:nvSpPr>
        <p:spPr>
          <a:xfrm>
            <a:off x="1371600" y="2539409"/>
            <a:ext cx="6400800" cy="2213344"/>
          </a:xfrm>
        </p:spPr>
        <p:txBody>
          <a:bodyPr vert="horz" lIns="91440" tIns="45720" rIns="91440" bIns="45720" rtlCol="0" anchor="t">
            <a:noAutofit/>
          </a:bodyPr>
          <a:lstStyle/>
          <a:p>
            <a:pPr marL="342900" indent="-342900"/>
            <a:endParaRPr lang="en-US" dirty="0">
              <a:solidFill>
                <a:srgbClr val="376092"/>
              </a:solidFill>
              <a:ea typeface="Calibri"/>
              <a:cs typeface="Calibri"/>
            </a:endParaRPr>
          </a:p>
          <a:p>
            <a:pPr marL="342900" indent="-342900"/>
            <a:r>
              <a:rPr lang="en-US" sz="3600" b="1" dirty="0">
                <a:solidFill>
                  <a:schemeClr val="accent1">
                    <a:lumMod val="75000"/>
                  </a:schemeClr>
                </a:solidFill>
                <a:ea typeface="Calibri"/>
                <a:cs typeface="Calibri"/>
              </a:rPr>
              <a:t>Presented by:</a:t>
            </a:r>
          </a:p>
          <a:p>
            <a:pPr marL="342900" indent="-342900"/>
            <a:r>
              <a:rPr lang="en-US" sz="3600" b="1" dirty="0">
                <a:solidFill>
                  <a:schemeClr val="accent1">
                    <a:lumMod val="75000"/>
                  </a:schemeClr>
                </a:solidFill>
                <a:ea typeface="Calibri"/>
                <a:cs typeface="Calibri"/>
              </a:rPr>
              <a:t>Deputy Attorney General</a:t>
            </a:r>
          </a:p>
          <a:p>
            <a:pPr marL="342900" indent="-342900"/>
            <a:r>
              <a:rPr lang="en-US" sz="3600" b="1" dirty="0">
                <a:solidFill>
                  <a:schemeClr val="accent1">
                    <a:lumMod val="75000"/>
                  </a:schemeClr>
                </a:solidFill>
                <a:ea typeface="Calibri"/>
                <a:cs typeface="Calibri"/>
              </a:rPr>
              <a:t>Victoria E. Groff</a:t>
            </a:r>
            <a:endParaRPr lang="en-US" sz="3600" dirty="0">
              <a:solidFill>
                <a:schemeClr val="accent1">
                  <a:lumMod val="75000"/>
                </a:schemeClr>
              </a:solidFill>
            </a:endParaRPr>
          </a:p>
        </p:txBody>
      </p:sp>
    </p:spTree>
    <p:extLst>
      <p:ext uri="{BB962C8B-B14F-4D97-AF65-F5344CB8AC3E}">
        <p14:creationId xmlns:p14="http://schemas.microsoft.com/office/powerpoint/2010/main" val="3631112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eaLnBrk="1" hangingPunct="1"/>
            <a:r>
              <a:rPr lang="en-US" b="1">
                <a:solidFill>
                  <a:schemeClr val="accent1">
                    <a:lumMod val="75000"/>
                  </a:schemeClr>
                </a:solidFill>
                <a:latin typeface="Calibri"/>
                <a:cs typeface="Calibri"/>
              </a:rPr>
              <a:t>Calling an Executive Session</a:t>
            </a:r>
          </a:p>
        </p:txBody>
      </p:sp>
      <p:sp>
        <p:nvSpPr>
          <p:cNvPr id="65541" name="Rectangle 5"/>
          <p:cNvSpPr>
            <a:spLocks noGrp="1" noChangeArrowheads="1"/>
          </p:cNvSpPr>
          <p:nvPr>
            <p:ph type="body" idx="1"/>
          </p:nvPr>
        </p:nvSpPr>
        <p:spPr/>
        <p:txBody>
          <a:bodyPr>
            <a:normAutofit fontScale="92500"/>
          </a:bodyPr>
          <a:lstStyle/>
          <a:p>
            <a:pPr marL="609600" indent="-261938">
              <a:defRPr/>
            </a:pPr>
            <a:r>
              <a:rPr lang="en-US">
                <a:solidFill>
                  <a:schemeClr val="accent1">
                    <a:lumMod val="75000"/>
                  </a:schemeClr>
                </a:solidFill>
                <a:latin typeface="Calibri" pitchFamily="34" charset="0"/>
              </a:rPr>
              <a:t>Convene an open meeting</a:t>
            </a:r>
          </a:p>
          <a:p>
            <a:pPr marL="609600" indent="-261938">
              <a:defRPr/>
            </a:pPr>
            <a:r>
              <a:rPr lang="en-US">
                <a:solidFill>
                  <a:schemeClr val="accent1">
                    <a:lumMod val="75000"/>
                  </a:schemeClr>
                </a:solidFill>
                <a:latin typeface="Calibri" pitchFamily="34" charset="0"/>
              </a:rPr>
              <a:t>Motion stating the reason for executive session</a:t>
            </a:r>
          </a:p>
          <a:p>
            <a:pPr marL="609600" indent="-261938">
              <a:defRPr/>
            </a:pPr>
            <a:r>
              <a:rPr lang="en-US">
                <a:solidFill>
                  <a:schemeClr val="accent1">
                    <a:lumMod val="75000"/>
                  </a:schemeClr>
                </a:solidFill>
                <a:latin typeface="Calibri" pitchFamily="34" charset="0"/>
              </a:rPr>
              <a:t>Limit discussion to the FOIA acceptable reason</a:t>
            </a:r>
          </a:p>
          <a:p>
            <a:pPr marL="609600" indent="-261938">
              <a:defRPr/>
            </a:pPr>
            <a:r>
              <a:rPr lang="en-US" u="sng">
                <a:solidFill>
                  <a:schemeClr val="accent1">
                    <a:lumMod val="75000"/>
                  </a:schemeClr>
                </a:solidFill>
              </a:rPr>
              <a:t>No voting in executive session</a:t>
            </a:r>
            <a:r>
              <a:rPr lang="en-US">
                <a:solidFill>
                  <a:schemeClr val="accent1">
                    <a:lumMod val="75000"/>
                  </a:schemeClr>
                </a:solidFill>
              </a:rPr>
              <a:t>:  Even if the body may enter executive session, </a:t>
            </a:r>
            <a:r>
              <a:rPr lang="en-US" i="1">
                <a:solidFill>
                  <a:schemeClr val="accent1">
                    <a:lumMod val="75000"/>
                  </a:schemeClr>
                </a:solidFill>
              </a:rPr>
              <a:t>all </a:t>
            </a:r>
            <a:r>
              <a:rPr lang="en-US">
                <a:solidFill>
                  <a:schemeClr val="accent1">
                    <a:lumMod val="75000"/>
                  </a:schemeClr>
                </a:solidFill>
              </a:rPr>
              <a:t>votes must be conducted during open session. </a:t>
            </a:r>
            <a:r>
              <a:rPr lang="en-US" i="1">
                <a:solidFill>
                  <a:schemeClr val="accent1">
                    <a:lumMod val="75000"/>
                  </a:schemeClr>
                </a:solidFill>
              </a:rPr>
              <a:t>See</a:t>
            </a:r>
            <a:r>
              <a:rPr lang="en-US">
                <a:solidFill>
                  <a:schemeClr val="accent1">
                    <a:lumMod val="75000"/>
                  </a:schemeClr>
                </a:solidFill>
              </a:rPr>
              <a:t> </a:t>
            </a:r>
            <a:r>
              <a:rPr lang="en-US" i="1">
                <a:solidFill>
                  <a:schemeClr val="accent1">
                    <a:lumMod val="75000"/>
                  </a:schemeClr>
                </a:solidFill>
              </a:rPr>
              <a:t>Del. Op. Att’y Gen. </a:t>
            </a:r>
            <a:r>
              <a:rPr lang="en-US">
                <a:solidFill>
                  <a:schemeClr val="accent1">
                    <a:lumMod val="75000"/>
                  </a:schemeClr>
                </a:solidFill>
              </a:rPr>
              <a:t>05-IB12 and </a:t>
            </a:r>
            <a:r>
              <a:rPr lang="en-US" i="1">
                <a:solidFill>
                  <a:schemeClr val="accent1">
                    <a:lumMod val="75000"/>
                  </a:schemeClr>
                </a:solidFill>
              </a:rPr>
              <a:t>Del. Op. Att’y Gen. </a:t>
            </a:r>
            <a:r>
              <a:rPr lang="en-US">
                <a:solidFill>
                  <a:schemeClr val="accent1">
                    <a:lumMod val="75000"/>
                  </a:schemeClr>
                </a:solidFill>
              </a:rPr>
              <a:t>18-IB37. </a:t>
            </a:r>
          </a:p>
          <a:p>
            <a:pPr marL="609600" indent="-261938">
              <a:defRPr/>
            </a:pPr>
            <a:endParaRPr lang="en-US">
              <a:solidFill>
                <a:schemeClr val="accent1">
                  <a:lumMod val="75000"/>
                </a:schemeClr>
              </a:solidFill>
              <a:latin typeface="Calibri" pitchFamily="34" charset="0"/>
            </a:endParaRPr>
          </a:p>
          <a:p>
            <a:pPr marL="609600" indent="-609600" eaLnBrk="1" hangingPunct="1">
              <a:buFont typeface="Wingdings" charset="0"/>
              <a:buAutoNum type="arabicPeriod"/>
              <a:defRPr/>
            </a:pPr>
            <a:endParaRPr lang="en-US" b="1">
              <a:latin typeface="Arial Narrow" charset="0"/>
              <a:cs typeface="+mn-cs"/>
            </a:endParaRPr>
          </a:p>
        </p:txBody>
      </p:sp>
      <p:sp>
        <p:nvSpPr>
          <p:cNvPr id="65539" name="Rectangle 3"/>
          <p:cNvSpPr>
            <a:spLocks noChangeArrowheads="1"/>
          </p:cNvSpPr>
          <p:nvPr/>
        </p:nvSpPr>
        <p:spPr bwMode="auto">
          <a:xfrm>
            <a:off x="228600" y="2590800"/>
            <a:ext cx="84582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371600" indent="-914400">
              <a:spcAft>
                <a:spcPct val="60000"/>
              </a:spcAft>
              <a:buFontTx/>
              <a:buAutoNum type="arabicPeriod"/>
              <a:defRPr/>
            </a:pPr>
            <a:endParaRPr lang="en-US" sz="2000" b="1">
              <a:solidFill>
                <a:schemeClr val="tx2"/>
              </a:solidFill>
              <a:effectLst>
                <a:outerShdw blurRad="38100" dist="38100" dir="2700000" algn="tl">
                  <a:srgbClr val="000000"/>
                </a:outerShdw>
              </a:effectLst>
              <a:latin typeface="Arial Narrow" charset="0"/>
              <a:ea typeface="ＭＳ Ｐゴシック" charset="0"/>
            </a:endParaRPr>
          </a:p>
        </p:txBody>
      </p:sp>
      <p:sp>
        <p:nvSpPr>
          <p:cNvPr id="2" name="Slide Number Placeholder 1"/>
          <p:cNvSpPr>
            <a:spLocks noGrp="1"/>
          </p:cNvSpPr>
          <p:nvPr>
            <p:ph type="sldNum" sz="quarter" idx="12"/>
          </p:nvPr>
        </p:nvSpPr>
        <p:spPr/>
        <p:txBody>
          <a:bodyPr/>
          <a:lstStyle/>
          <a:p>
            <a:fld id="{18122B04-48E9-492C-9C9E-152011E77947}" type="slidenum">
              <a:rPr lang="en-US" smtClean="0"/>
              <a:pPr/>
              <a:t>66</a:t>
            </a:fld>
            <a:endParaRPr lang="en-US"/>
          </a:p>
        </p:txBody>
      </p:sp>
    </p:spTree>
    <p:extLst>
      <p:ext uri="{BB962C8B-B14F-4D97-AF65-F5344CB8AC3E}">
        <p14:creationId xmlns:p14="http://schemas.microsoft.com/office/powerpoint/2010/main" val="3823731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n-US" b="1" dirty="0">
                <a:solidFill>
                  <a:schemeClr val="accent1">
                    <a:lumMod val="75000"/>
                  </a:schemeClr>
                </a:solidFill>
                <a:latin typeface="Calibri"/>
                <a:cs typeface="Calibri"/>
              </a:rPr>
              <a:t>Reasons for Executive Session</a:t>
            </a:r>
          </a:p>
        </p:txBody>
      </p:sp>
      <p:sp>
        <p:nvSpPr>
          <p:cNvPr id="68611" name="Rectangle 3"/>
          <p:cNvSpPr>
            <a:spLocks noGrp="1" noChangeArrowheads="1"/>
          </p:cNvSpPr>
          <p:nvPr>
            <p:ph type="body" idx="1"/>
          </p:nvPr>
        </p:nvSpPr>
        <p:spPr>
          <a:xfrm>
            <a:off x="457200" y="1371600"/>
            <a:ext cx="8229600" cy="4759325"/>
          </a:xfrm>
        </p:spPr>
        <p:txBody>
          <a:bodyPr vert="horz" lIns="91440" tIns="45720" rIns="91440" bIns="45720" rtlCol="0" anchor="t">
            <a:normAutofit fontScale="62500" lnSpcReduction="20000"/>
          </a:bodyPr>
          <a:lstStyle/>
          <a:p>
            <a:pPr>
              <a:spcBef>
                <a:spcPct val="0"/>
              </a:spcBef>
            </a:pPr>
            <a:r>
              <a:rPr lang="en-US" sz="2800" b="1">
                <a:solidFill>
                  <a:schemeClr val="accent1">
                    <a:lumMod val="75000"/>
                  </a:schemeClr>
                </a:solidFill>
              </a:rPr>
              <a:t>An individual citizen</a:t>
            </a:r>
            <a:r>
              <a:rPr lang="en-US" altLang="en-US" sz="2800" b="1">
                <a:solidFill>
                  <a:schemeClr val="accent1">
                    <a:lumMod val="75000"/>
                  </a:schemeClr>
                </a:solidFill>
              </a:rPr>
              <a:t>’</a:t>
            </a:r>
            <a:r>
              <a:rPr lang="en-US" sz="2800" b="1">
                <a:solidFill>
                  <a:schemeClr val="accent1">
                    <a:lumMod val="75000"/>
                  </a:schemeClr>
                </a:solidFill>
              </a:rPr>
              <a:t>s qualifications to hold a job or pursue training</a:t>
            </a:r>
            <a:r>
              <a:rPr lang="en-US" sz="2800">
                <a:solidFill>
                  <a:schemeClr val="accent1">
                    <a:lumMod val="75000"/>
                  </a:schemeClr>
                </a:solidFill>
              </a:rPr>
              <a:t> (Applies generally only to Boards with statutory authority to hire their own employees.  Does not apply to any Title 24 Board when discussing applications.)  </a:t>
            </a:r>
            <a:r>
              <a:rPr lang="en-US" altLang="ja-JP" sz="2800">
                <a:solidFill>
                  <a:schemeClr val="accent1">
                    <a:lumMod val="75000"/>
                  </a:schemeClr>
                </a:solidFill>
                <a:ea typeface="ＭＳ Ｐゴシック"/>
              </a:rPr>
              <a:t>29 </a:t>
            </a:r>
            <a:r>
              <a:rPr lang="en-US" altLang="ja-JP" sz="2800" i="1">
                <a:solidFill>
                  <a:schemeClr val="accent1">
                    <a:lumMod val="75000"/>
                  </a:schemeClr>
                </a:solidFill>
                <a:ea typeface="ＭＳ Ｐゴシック"/>
              </a:rPr>
              <a:t>Del. C. </a:t>
            </a:r>
            <a:r>
              <a:rPr lang="en-US" altLang="ja-JP" sz="2800">
                <a:solidFill>
                  <a:schemeClr val="accent1">
                    <a:lumMod val="75000"/>
                  </a:schemeClr>
                </a:solidFill>
                <a:ea typeface="ＭＳ Ｐゴシック"/>
              </a:rPr>
              <a:t>§ 10004(b)(1)</a:t>
            </a:r>
            <a:endParaRPr lang="en-US">
              <a:solidFill>
                <a:schemeClr val="accent1">
                  <a:lumMod val="75000"/>
                </a:schemeClr>
              </a:solidFill>
            </a:endParaRPr>
          </a:p>
          <a:p>
            <a:pPr marL="0" indent="0">
              <a:spcBef>
                <a:spcPct val="0"/>
              </a:spcBef>
              <a:buNone/>
            </a:pPr>
            <a:endParaRPr lang="en-US" sz="2800">
              <a:solidFill>
                <a:schemeClr val="accent1">
                  <a:lumMod val="75000"/>
                </a:schemeClr>
              </a:solidFill>
              <a:cs typeface="Calibri"/>
            </a:endParaRPr>
          </a:p>
          <a:p>
            <a:pPr>
              <a:lnSpc>
                <a:spcPct val="90000"/>
              </a:lnSpc>
              <a:spcBef>
                <a:spcPts val="75"/>
              </a:spcBef>
              <a:spcAft>
                <a:spcPts val="1200"/>
              </a:spcAft>
            </a:pPr>
            <a:r>
              <a:rPr lang="en-US" sz="2800" b="1">
                <a:solidFill>
                  <a:schemeClr val="accent1">
                    <a:lumMod val="75000"/>
                  </a:schemeClr>
                </a:solidFill>
              </a:rPr>
              <a:t>Preliminary discussions on site acquisitions</a:t>
            </a:r>
            <a:r>
              <a:rPr lang="en-US" sz="2800">
                <a:solidFill>
                  <a:schemeClr val="accent1">
                    <a:lumMod val="75000"/>
                  </a:schemeClr>
                </a:solidFill>
              </a:rPr>
              <a:t> for any publicly funded capital improvement or sales/leases of real property. </a:t>
            </a:r>
            <a:r>
              <a:rPr lang="en-US" altLang="ja-JP" sz="2800">
                <a:solidFill>
                  <a:schemeClr val="accent1">
                    <a:lumMod val="75000"/>
                  </a:schemeClr>
                </a:solidFill>
                <a:ea typeface="ＭＳ Ｐゴシック"/>
              </a:rPr>
              <a:t>29 </a:t>
            </a:r>
            <a:r>
              <a:rPr lang="en-US" altLang="ja-JP" sz="2800" i="1">
                <a:solidFill>
                  <a:schemeClr val="accent1">
                    <a:lumMod val="75000"/>
                  </a:schemeClr>
                </a:solidFill>
                <a:ea typeface="ＭＳ Ｐゴシック"/>
              </a:rPr>
              <a:t>Del. C.</a:t>
            </a:r>
            <a:r>
              <a:rPr lang="en-US" altLang="ja-JP" sz="2800">
                <a:solidFill>
                  <a:schemeClr val="accent1">
                    <a:lumMod val="75000"/>
                  </a:schemeClr>
                </a:solidFill>
                <a:ea typeface="ＭＳ Ｐゴシック"/>
              </a:rPr>
              <a:t> § 10004(b)(2)</a:t>
            </a:r>
            <a:endParaRPr lang="en-US" sz="2800">
              <a:solidFill>
                <a:schemeClr val="accent1">
                  <a:lumMod val="75000"/>
                </a:schemeClr>
              </a:solidFill>
              <a:ea typeface="ＭＳ Ｐゴシック"/>
              <a:cs typeface="Calibri"/>
            </a:endParaRPr>
          </a:p>
          <a:p>
            <a:pPr>
              <a:lnSpc>
                <a:spcPct val="90000"/>
              </a:lnSpc>
              <a:spcBef>
                <a:spcPts val="75"/>
              </a:spcBef>
              <a:spcAft>
                <a:spcPts val="1200"/>
              </a:spcAft>
            </a:pPr>
            <a:r>
              <a:rPr lang="en-US" sz="2800" b="1">
                <a:solidFill>
                  <a:schemeClr val="accent1">
                    <a:lumMod val="75000"/>
                  </a:schemeClr>
                </a:solidFill>
              </a:rPr>
              <a:t>Law enforcement agency</a:t>
            </a:r>
            <a:r>
              <a:rPr lang="en-US" altLang="en-US" sz="2800" b="1">
                <a:solidFill>
                  <a:schemeClr val="accent1">
                    <a:lumMod val="75000"/>
                  </a:schemeClr>
                </a:solidFill>
              </a:rPr>
              <a:t>’</a:t>
            </a:r>
            <a:r>
              <a:rPr lang="en-US" sz="2800" b="1">
                <a:solidFill>
                  <a:schemeClr val="accent1">
                    <a:lumMod val="75000"/>
                  </a:schemeClr>
                </a:solidFill>
              </a:rPr>
              <a:t>s efforts to collect information</a:t>
            </a:r>
            <a:r>
              <a:rPr lang="en-US" sz="2800">
                <a:solidFill>
                  <a:schemeClr val="accent1">
                    <a:lumMod val="75000"/>
                  </a:schemeClr>
                </a:solidFill>
              </a:rPr>
              <a:t> leading to criminal apprehension. </a:t>
            </a:r>
            <a:r>
              <a:rPr lang="en-US" altLang="ja-JP" sz="2800">
                <a:solidFill>
                  <a:schemeClr val="accent1">
                    <a:lumMod val="75000"/>
                  </a:schemeClr>
                </a:solidFill>
                <a:ea typeface="ＭＳ Ｐゴシック"/>
              </a:rPr>
              <a:t>29 </a:t>
            </a:r>
            <a:r>
              <a:rPr lang="en-US" altLang="ja-JP" sz="2800" i="1">
                <a:solidFill>
                  <a:schemeClr val="accent1">
                    <a:lumMod val="75000"/>
                  </a:schemeClr>
                </a:solidFill>
                <a:ea typeface="ＭＳ Ｐゴシック"/>
              </a:rPr>
              <a:t>Del. C.</a:t>
            </a:r>
            <a:r>
              <a:rPr lang="en-US" altLang="ja-JP" sz="2800">
                <a:solidFill>
                  <a:schemeClr val="accent1">
                    <a:lumMod val="75000"/>
                  </a:schemeClr>
                </a:solidFill>
                <a:ea typeface="ＭＳ Ｐゴシック"/>
              </a:rPr>
              <a:t> § 10004(b)(3)</a:t>
            </a:r>
            <a:endParaRPr lang="en-US" sz="2800">
              <a:solidFill>
                <a:schemeClr val="accent1">
                  <a:lumMod val="75000"/>
                </a:schemeClr>
              </a:solidFill>
              <a:ea typeface="ＭＳ Ｐゴシック"/>
              <a:cs typeface="Calibri"/>
            </a:endParaRPr>
          </a:p>
          <a:p>
            <a:pPr>
              <a:lnSpc>
                <a:spcPct val="90000"/>
              </a:lnSpc>
              <a:spcBef>
                <a:spcPts val="75"/>
              </a:spcBef>
              <a:spcAft>
                <a:spcPts val="1200"/>
              </a:spcAft>
            </a:pPr>
            <a:r>
              <a:rPr lang="en-US" sz="2800" b="1">
                <a:solidFill>
                  <a:schemeClr val="accent1">
                    <a:lumMod val="75000"/>
                  </a:schemeClr>
                </a:solidFill>
              </a:rPr>
              <a:t>Discussions of identifiable, lawful, charitable contributors</a:t>
            </a:r>
            <a:r>
              <a:rPr lang="en-US" sz="2800">
                <a:solidFill>
                  <a:schemeClr val="accent1">
                    <a:lumMod val="75000"/>
                  </a:schemeClr>
                </a:solidFill>
              </a:rPr>
              <a:t> when anonymity has been requested. </a:t>
            </a:r>
            <a:r>
              <a:rPr lang="en-US" altLang="ja-JP" sz="2800">
                <a:solidFill>
                  <a:schemeClr val="accent1">
                    <a:lumMod val="75000"/>
                  </a:schemeClr>
                </a:solidFill>
                <a:ea typeface="ＭＳ Ｐゴシック"/>
              </a:rPr>
              <a:t>29 </a:t>
            </a:r>
            <a:r>
              <a:rPr lang="en-US" altLang="ja-JP" sz="2800" i="1">
                <a:solidFill>
                  <a:schemeClr val="accent1">
                    <a:lumMod val="75000"/>
                  </a:schemeClr>
                </a:solidFill>
                <a:ea typeface="ＭＳ Ｐゴシック"/>
              </a:rPr>
              <a:t>Del. C.</a:t>
            </a:r>
            <a:r>
              <a:rPr lang="en-US" altLang="ja-JP" sz="2800">
                <a:solidFill>
                  <a:schemeClr val="accent1">
                    <a:lumMod val="75000"/>
                  </a:schemeClr>
                </a:solidFill>
                <a:ea typeface="ＭＳ Ｐゴシック"/>
              </a:rPr>
              <a:t> § 10004(b)(5)</a:t>
            </a:r>
            <a:endParaRPr lang="en-US" sz="2800">
              <a:solidFill>
                <a:schemeClr val="accent1">
                  <a:lumMod val="75000"/>
                </a:schemeClr>
              </a:solidFill>
              <a:ea typeface="ＭＳ Ｐゴシック"/>
              <a:cs typeface="Calibri"/>
            </a:endParaRPr>
          </a:p>
          <a:p>
            <a:pPr>
              <a:lnSpc>
                <a:spcPct val="90000"/>
              </a:lnSpc>
              <a:spcBef>
                <a:spcPts val="75"/>
              </a:spcBef>
              <a:spcAft>
                <a:spcPts val="1200"/>
              </a:spcAft>
            </a:pPr>
            <a:r>
              <a:rPr lang="en-US" sz="2800" b="1">
                <a:solidFill>
                  <a:schemeClr val="accent1">
                    <a:lumMod val="75000"/>
                  </a:schemeClr>
                </a:solidFill>
              </a:rPr>
              <a:t>Student disciplinary cases</a:t>
            </a:r>
            <a:r>
              <a:rPr lang="en-US" sz="2800">
                <a:solidFill>
                  <a:schemeClr val="accent1">
                    <a:lumMod val="75000"/>
                  </a:schemeClr>
                </a:solidFill>
              </a:rPr>
              <a:t>, unless open meeting requested. </a:t>
            </a:r>
            <a:r>
              <a:rPr lang="en-US" altLang="ja-JP" sz="2800">
                <a:solidFill>
                  <a:schemeClr val="accent1">
                    <a:lumMod val="75000"/>
                  </a:schemeClr>
                </a:solidFill>
                <a:ea typeface="ＭＳ Ｐゴシック"/>
              </a:rPr>
              <a:t>29 </a:t>
            </a:r>
            <a:r>
              <a:rPr lang="en-US" altLang="ja-JP" sz="2800" i="1">
                <a:solidFill>
                  <a:schemeClr val="accent1">
                    <a:lumMod val="75000"/>
                  </a:schemeClr>
                </a:solidFill>
                <a:ea typeface="ＭＳ Ｐゴシック"/>
              </a:rPr>
              <a:t>Del. C.</a:t>
            </a:r>
            <a:r>
              <a:rPr lang="en-US" altLang="ja-JP" sz="2800">
                <a:solidFill>
                  <a:schemeClr val="accent1">
                    <a:lumMod val="75000"/>
                  </a:schemeClr>
                </a:solidFill>
                <a:ea typeface="ＭＳ Ｐゴシック"/>
              </a:rPr>
              <a:t> § 10004(b)(7)</a:t>
            </a:r>
            <a:endParaRPr lang="en-US" sz="2800">
              <a:solidFill>
                <a:schemeClr val="accent1">
                  <a:lumMod val="75000"/>
                </a:schemeClr>
              </a:solidFill>
              <a:ea typeface="ＭＳ Ｐゴシック"/>
              <a:cs typeface="Calibri"/>
            </a:endParaRPr>
          </a:p>
          <a:p>
            <a:pPr>
              <a:lnSpc>
                <a:spcPct val="90000"/>
              </a:lnSpc>
              <a:spcBef>
                <a:spcPts val="75"/>
              </a:spcBef>
              <a:spcAft>
                <a:spcPts val="1200"/>
              </a:spcAft>
            </a:pPr>
            <a:r>
              <a:rPr lang="en-US" sz="2800" b="1">
                <a:solidFill>
                  <a:schemeClr val="accent1">
                    <a:lumMod val="75000"/>
                  </a:schemeClr>
                </a:solidFill>
              </a:rPr>
              <a:t>Employee disciplinary cases</a:t>
            </a:r>
            <a:r>
              <a:rPr lang="en-US" sz="2800">
                <a:solidFill>
                  <a:schemeClr val="accent1">
                    <a:lumMod val="75000"/>
                  </a:schemeClr>
                </a:solidFill>
              </a:rPr>
              <a:t> or dismissal cases, </a:t>
            </a:r>
            <a:r>
              <a:rPr lang="en-US" sz="2800" i="1">
                <a:solidFill>
                  <a:schemeClr val="accent1">
                    <a:lumMod val="75000"/>
                  </a:schemeClr>
                </a:solidFill>
              </a:rPr>
              <a:t>unless the individual requests that it be open. </a:t>
            </a:r>
            <a:r>
              <a:rPr lang="en-US" altLang="ja-JP" sz="2800">
                <a:solidFill>
                  <a:schemeClr val="accent1">
                    <a:lumMod val="75000"/>
                  </a:schemeClr>
                </a:solidFill>
                <a:ea typeface="ＭＳ Ｐゴシック"/>
              </a:rPr>
              <a:t>29 </a:t>
            </a:r>
            <a:r>
              <a:rPr lang="en-US" altLang="ja-JP" sz="2800" i="1">
                <a:solidFill>
                  <a:schemeClr val="accent1">
                    <a:lumMod val="75000"/>
                  </a:schemeClr>
                </a:solidFill>
                <a:ea typeface="ＭＳ Ｐゴシック"/>
              </a:rPr>
              <a:t>Del. C.</a:t>
            </a:r>
            <a:r>
              <a:rPr lang="en-US" altLang="ja-JP" sz="2800">
                <a:solidFill>
                  <a:schemeClr val="accent1">
                    <a:lumMod val="75000"/>
                  </a:schemeClr>
                </a:solidFill>
                <a:ea typeface="ＭＳ Ｐゴシック"/>
              </a:rPr>
              <a:t> § 10004(b)(8)</a:t>
            </a:r>
            <a:endParaRPr lang="en-US" sz="2800">
              <a:solidFill>
                <a:schemeClr val="accent1">
                  <a:lumMod val="75000"/>
                </a:schemeClr>
              </a:solidFill>
              <a:ea typeface="ＭＳ Ｐゴシック"/>
              <a:cs typeface="Calibri"/>
            </a:endParaRPr>
          </a:p>
          <a:p>
            <a:pPr>
              <a:lnSpc>
                <a:spcPct val="90000"/>
              </a:lnSpc>
              <a:spcBef>
                <a:spcPts val="75"/>
              </a:spcBef>
              <a:spcAft>
                <a:spcPts val="1200"/>
              </a:spcAft>
            </a:pPr>
            <a:r>
              <a:rPr lang="en-US" sz="2800" b="1">
                <a:solidFill>
                  <a:schemeClr val="accent1">
                    <a:lumMod val="75000"/>
                  </a:schemeClr>
                </a:solidFill>
              </a:rPr>
              <a:t>Personnel matters</a:t>
            </a:r>
            <a:r>
              <a:rPr lang="en-US" sz="2800">
                <a:solidFill>
                  <a:schemeClr val="accent1">
                    <a:lumMod val="75000"/>
                  </a:schemeClr>
                </a:solidFill>
              </a:rPr>
              <a:t>, when the names, competency and abilities of individual employees or students will be discussed unless open meeting requested. </a:t>
            </a:r>
            <a:r>
              <a:rPr lang="en-US" altLang="ja-JP" sz="2800">
                <a:solidFill>
                  <a:schemeClr val="accent1">
                    <a:lumMod val="75000"/>
                  </a:schemeClr>
                </a:solidFill>
                <a:ea typeface="ＭＳ Ｐゴシック"/>
              </a:rPr>
              <a:t>29 </a:t>
            </a:r>
            <a:r>
              <a:rPr lang="en-US" altLang="ja-JP" sz="2800" i="1">
                <a:solidFill>
                  <a:schemeClr val="accent1">
                    <a:lumMod val="75000"/>
                  </a:schemeClr>
                </a:solidFill>
                <a:ea typeface="ＭＳ Ｐゴシック"/>
              </a:rPr>
              <a:t>Del. C. </a:t>
            </a:r>
            <a:r>
              <a:rPr lang="en-US" altLang="ja-JP" sz="2800">
                <a:solidFill>
                  <a:schemeClr val="accent1">
                    <a:lumMod val="75000"/>
                  </a:schemeClr>
                </a:solidFill>
                <a:ea typeface="ＭＳ Ｐゴシック"/>
              </a:rPr>
              <a:t>§ 10004(b)(9);</a:t>
            </a:r>
            <a:r>
              <a:rPr lang="en-US" sz="2400">
                <a:solidFill>
                  <a:schemeClr val="accent1">
                    <a:lumMod val="75000"/>
                  </a:schemeClr>
                </a:solidFill>
              </a:rPr>
              <a:t>   </a:t>
            </a:r>
            <a:r>
              <a:rPr lang="en-US" sz="2900" i="1">
                <a:solidFill>
                  <a:schemeClr val="accent1">
                    <a:lumMod val="75000"/>
                  </a:schemeClr>
                </a:solidFill>
              </a:rPr>
              <a:t>see also</a:t>
            </a:r>
            <a:r>
              <a:rPr lang="en-US" sz="2900">
                <a:solidFill>
                  <a:schemeClr val="accent1">
                    <a:lumMod val="75000"/>
                  </a:schemeClr>
                </a:solidFill>
              </a:rPr>
              <a:t> </a:t>
            </a:r>
            <a:r>
              <a:rPr lang="en-US" sz="2900" i="1">
                <a:solidFill>
                  <a:schemeClr val="accent1">
                    <a:lumMod val="75000"/>
                  </a:schemeClr>
                </a:solidFill>
              </a:rPr>
              <a:t>Del. Op. </a:t>
            </a:r>
            <a:r>
              <a:rPr lang="en-US" sz="2900" i="1" err="1">
                <a:solidFill>
                  <a:schemeClr val="accent1">
                    <a:lumMod val="75000"/>
                  </a:schemeClr>
                </a:solidFill>
              </a:rPr>
              <a:t>Att’y</a:t>
            </a:r>
            <a:r>
              <a:rPr lang="en-US" sz="2900" i="1">
                <a:solidFill>
                  <a:schemeClr val="accent1">
                    <a:lumMod val="75000"/>
                  </a:schemeClr>
                </a:solidFill>
              </a:rPr>
              <a:t> Gen. </a:t>
            </a:r>
            <a:r>
              <a:rPr lang="en-US" sz="2900">
                <a:solidFill>
                  <a:schemeClr val="accent1">
                    <a:lumMod val="75000"/>
                  </a:schemeClr>
                </a:solidFill>
              </a:rPr>
              <a:t>18-IB42 (determining executive session related to Town Solicitor was proper purpose).</a:t>
            </a:r>
            <a:endParaRPr lang="en-US" sz="2900">
              <a:solidFill>
                <a:schemeClr val="accent1">
                  <a:lumMod val="75000"/>
                </a:schemeClr>
              </a:solidFill>
              <a:cs typeface="Calibri"/>
            </a:endParaRPr>
          </a:p>
        </p:txBody>
      </p:sp>
      <p:sp>
        <p:nvSpPr>
          <p:cNvPr id="2" name="Slide Number Placeholder 1"/>
          <p:cNvSpPr>
            <a:spLocks noGrp="1"/>
          </p:cNvSpPr>
          <p:nvPr>
            <p:ph type="sldNum" sz="quarter" idx="12"/>
          </p:nvPr>
        </p:nvSpPr>
        <p:spPr/>
        <p:txBody>
          <a:bodyPr/>
          <a:lstStyle/>
          <a:p>
            <a:fld id="{18122B04-48E9-492C-9C9E-152011E77947}" type="slidenum">
              <a:rPr lang="en-US" smtClean="0"/>
              <a:pPr/>
              <a:t>67</a:t>
            </a:fld>
            <a:endParaRPr lang="en-US"/>
          </a:p>
        </p:txBody>
      </p:sp>
    </p:spTree>
    <p:extLst>
      <p:ext uri="{BB962C8B-B14F-4D97-AF65-F5344CB8AC3E}">
        <p14:creationId xmlns:p14="http://schemas.microsoft.com/office/powerpoint/2010/main" val="2778002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hangingPunct="1"/>
            <a:r>
              <a:rPr lang="en-US" b="1" dirty="0">
                <a:solidFill>
                  <a:schemeClr val="accent1">
                    <a:lumMod val="75000"/>
                  </a:schemeClr>
                </a:solidFill>
                <a:latin typeface="Calibri"/>
                <a:cs typeface="Calibri"/>
              </a:rPr>
              <a:t>Reasons for Executive Session</a:t>
            </a:r>
          </a:p>
        </p:txBody>
      </p:sp>
      <p:sp>
        <p:nvSpPr>
          <p:cNvPr id="73731" name="Rectangle 3"/>
          <p:cNvSpPr>
            <a:spLocks noGrp="1" noChangeArrowheads="1"/>
          </p:cNvSpPr>
          <p:nvPr>
            <p:ph type="body" idx="1"/>
          </p:nvPr>
        </p:nvSpPr>
        <p:spPr>
          <a:xfrm>
            <a:off x="762000" y="1143000"/>
            <a:ext cx="8229600" cy="4953000"/>
          </a:xfrm>
        </p:spPr>
        <p:txBody>
          <a:bodyPr vert="horz" lIns="91440" tIns="45720" rIns="91440" bIns="45720" rtlCol="0" anchor="t">
            <a:normAutofit fontScale="85000" lnSpcReduction="20000"/>
          </a:bodyPr>
          <a:lstStyle/>
          <a:p>
            <a:pPr>
              <a:lnSpc>
                <a:spcPct val="110000"/>
              </a:lnSpc>
              <a:spcBef>
                <a:spcPct val="0"/>
              </a:spcBef>
              <a:spcAft>
                <a:spcPts val="100"/>
              </a:spcAft>
              <a:defRPr/>
            </a:pPr>
            <a:r>
              <a:rPr lang="en-US" sz="2900" dirty="0">
                <a:solidFill>
                  <a:schemeClr val="tx2"/>
                </a:solidFill>
              </a:rPr>
              <a:t>Strategy sessions, including seeking legal advice, but only if open discussion would have an adverse effect on the public body’s collective bargaining or litigation position.</a:t>
            </a:r>
            <a:endParaRPr lang="en-US" dirty="0">
              <a:solidFill>
                <a:schemeClr val="tx2"/>
              </a:solidFill>
              <a:cs typeface="Calibri"/>
            </a:endParaRPr>
          </a:p>
          <a:p>
            <a:pPr algn="just">
              <a:lnSpc>
                <a:spcPct val="110000"/>
              </a:lnSpc>
              <a:spcBef>
                <a:spcPct val="0"/>
              </a:spcBef>
              <a:spcAft>
                <a:spcPts val="100"/>
              </a:spcAft>
              <a:defRPr/>
            </a:pPr>
            <a:endParaRPr lang="en-US" sz="2900" u="sng" dirty="0">
              <a:solidFill>
                <a:schemeClr val="tx2"/>
              </a:solidFill>
            </a:endParaRPr>
          </a:p>
          <a:p>
            <a:pPr marL="609600" indent="-609600" algn="just">
              <a:lnSpc>
                <a:spcPct val="80000"/>
              </a:lnSpc>
              <a:buNone/>
              <a:defRPr/>
            </a:pPr>
            <a:r>
              <a:rPr lang="en-US" sz="2900" i="1" dirty="0">
                <a:solidFill>
                  <a:schemeClr val="tx2"/>
                </a:solidFill>
              </a:rPr>
              <a:t>	Proper Executive Session Discussions</a:t>
            </a:r>
            <a:endParaRPr lang="en-US" sz="2900" i="1" dirty="0">
              <a:solidFill>
                <a:schemeClr val="tx2"/>
              </a:solidFill>
              <a:cs typeface="Calibri"/>
            </a:endParaRPr>
          </a:p>
          <a:p>
            <a:pPr marL="1009650" lvl="1" indent="-146050" algn="just">
              <a:lnSpc>
                <a:spcPct val="80000"/>
              </a:lnSpc>
              <a:defRPr/>
            </a:pPr>
            <a:r>
              <a:rPr lang="en-US" sz="2900" dirty="0">
                <a:solidFill>
                  <a:schemeClr val="tx2"/>
                </a:solidFill>
              </a:rPr>
              <a:t>Collective Bargaining Discussions</a:t>
            </a:r>
            <a:endParaRPr lang="en-US" sz="2900" dirty="0">
              <a:solidFill>
                <a:schemeClr val="tx2"/>
              </a:solidFill>
              <a:cs typeface="Calibri"/>
            </a:endParaRPr>
          </a:p>
          <a:p>
            <a:pPr marL="1009650" lvl="1" indent="-146050" algn="just">
              <a:lnSpc>
                <a:spcPct val="80000"/>
              </a:lnSpc>
              <a:defRPr/>
            </a:pPr>
            <a:r>
              <a:rPr lang="en-US" sz="2900" dirty="0">
                <a:solidFill>
                  <a:schemeClr val="tx2"/>
                </a:solidFill>
              </a:rPr>
              <a:t>Pending Litigation</a:t>
            </a:r>
            <a:endParaRPr lang="en-US" sz="2900" dirty="0">
              <a:solidFill>
                <a:schemeClr val="tx2"/>
              </a:solidFill>
              <a:cs typeface="Calibri"/>
            </a:endParaRPr>
          </a:p>
          <a:p>
            <a:pPr marL="1009650" lvl="1" indent="-146050" algn="just">
              <a:lnSpc>
                <a:spcPct val="80000"/>
              </a:lnSpc>
              <a:defRPr/>
            </a:pPr>
            <a:r>
              <a:rPr lang="en-US" sz="2900" dirty="0">
                <a:solidFill>
                  <a:schemeClr val="tx2"/>
                </a:solidFill>
              </a:rPr>
              <a:t>Potential Litigation </a:t>
            </a:r>
            <a:endParaRPr lang="en-US" sz="2900" dirty="0">
              <a:solidFill>
                <a:schemeClr val="tx2"/>
              </a:solidFill>
              <a:cs typeface="Calibri"/>
            </a:endParaRPr>
          </a:p>
          <a:p>
            <a:pPr marL="609600" indent="-609600" algn="just">
              <a:lnSpc>
                <a:spcPct val="80000"/>
              </a:lnSpc>
              <a:buNone/>
              <a:defRPr/>
            </a:pPr>
            <a:r>
              <a:rPr lang="en-US" sz="2900" dirty="0">
                <a:solidFill>
                  <a:schemeClr val="tx2"/>
                </a:solidFill>
              </a:rPr>
              <a:t>						</a:t>
            </a:r>
            <a:r>
              <a:rPr lang="en-US" altLang="ja-JP" sz="2900" dirty="0">
                <a:solidFill>
                  <a:schemeClr val="tx2"/>
                </a:solidFill>
                <a:ea typeface="ＭＳ Ｐゴシック"/>
              </a:rPr>
              <a:t> 29 </a:t>
            </a:r>
            <a:r>
              <a:rPr lang="en-US" altLang="ja-JP" sz="2900" i="1" dirty="0">
                <a:solidFill>
                  <a:schemeClr val="tx2"/>
                </a:solidFill>
                <a:ea typeface="ＭＳ Ｐゴシック"/>
              </a:rPr>
              <a:t>Del. C.</a:t>
            </a:r>
            <a:r>
              <a:rPr lang="en-US" altLang="ja-JP" sz="2900" dirty="0">
                <a:solidFill>
                  <a:schemeClr val="tx2"/>
                </a:solidFill>
                <a:ea typeface="ＭＳ Ｐゴシック"/>
              </a:rPr>
              <a:t> §10004(b)(4)</a:t>
            </a:r>
            <a:endParaRPr lang="en-US" sz="2900" dirty="0">
              <a:solidFill>
                <a:schemeClr val="tx2"/>
              </a:solidFill>
              <a:ea typeface="ＭＳ Ｐゴシック"/>
            </a:endParaRPr>
          </a:p>
          <a:p>
            <a:pPr marL="609600" indent="-609600" algn="just">
              <a:lnSpc>
                <a:spcPct val="80000"/>
              </a:lnSpc>
              <a:buNone/>
              <a:defRPr/>
            </a:pPr>
            <a:endParaRPr lang="en-US" sz="2900" dirty="0">
              <a:solidFill>
                <a:schemeClr val="tx2"/>
              </a:solidFill>
            </a:endParaRPr>
          </a:p>
          <a:p>
            <a:pPr marL="0" indent="0" algn="just">
              <a:lnSpc>
                <a:spcPct val="120000"/>
              </a:lnSpc>
              <a:spcBef>
                <a:spcPts val="0"/>
              </a:spcBef>
              <a:buNone/>
              <a:defRPr/>
            </a:pPr>
            <a:r>
              <a:rPr lang="en-US" sz="2900" i="1" dirty="0">
                <a:solidFill>
                  <a:schemeClr val="tx2"/>
                </a:solidFill>
              </a:rPr>
              <a:t>See also Chemical Indus. Council of Del., Inc.</a:t>
            </a:r>
            <a:r>
              <a:rPr lang="en-US" sz="2900" dirty="0">
                <a:solidFill>
                  <a:schemeClr val="tx2"/>
                </a:solidFill>
              </a:rPr>
              <a:t> </a:t>
            </a:r>
            <a:r>
              <a:rPr lang="en-US" sz="2900" i="1" dirty="0">
                <a:solidFill>
                  <a:schemeClr val="tx2"/>
                </a:solidFill>
              </a:rPr>
              <a:t>v. State Coastal Zone Indus. Control Bd.</a:t>
            </a:r>
            <a:r>
              <a:rPr lang="en-US" sz="2900" dirty="0">
                <a:solidFill>
                  <a:schemeClr val="tx2"/>
                </a:solidFill>
              </a:rPr>
              <a:t>, 1994 WL 274295, at *10-11 (Del. Ch. May 19, 1994) for a discussion of the scope of this provision.  	</a:t>
            </a:r>
            <a:endParaRPr lang="en-US" sz="2900" dirty="0">
              <a:solidFill>
                <a:schemeClr val="tx2"/>
              </a:solidFill>
              <a:cs typeface="Calibri"/>
            </a:endParaRPr>
          </a:p>
          <a:p>
            <a:pPr marL="609600" indent="-609600" algn="just">
              <a:lnSpc>
                <a:spcPct val="80000"/>
              </a:lnSpc>
              <a:buNone/>
              <a:defRPr/>
            </a:pPr>
            <a:endParaRPr lang="en-US" sz="2900" u="sng" dirty="0">
              <a:solidFill>
                <a:schemeClr val="tx2"/>
              </a:solidFill>
            </a:endParaRPr>
          </a:p>
          <a:p>
            <a:pPr marL="457200" lvl="1" indent="0" algn="just">
              <a:lnSpc>
                <a:spcPct val="80000"/>
              </a:lnSpc>
              <a:buNone/>
              <a:defRPr/>
            </a:pPr>
            <a:endParaRPr lang="en-US" sz="2500" dirty="0">
              <a:solidFill>
                <a:schemeClr val="tx2"/>
              </a:solidFill>
              <a:cs typeface="Calibri"/>
            </a:endParaRPr>
          </a:p>
          <a:p>
            <a:pPr marL="609600" indent="-609600">
              <a:lnSpc>
                <a:spcPct val="80000"/>
              </a:lnSpc>
              <a:buNone/>
              <a:defRPr/>
            </a:pPr>
            <a:endParaRPr lang="en-US" sz="2800" b="1" dirty="0">
              <a:solidFill>
                <a:schemeClr val="accent1">
                  <a:lumMod val="75000"/>
                </a:schemeClr>
              </a:solidFill>
            </a:endParaRPr>
          </a:p>
          <a:p>
            <a:pPr marL="609600" indent="-609600">
              <a:lnSpc>
                <a:spcPct val="80000"/>
              </a:lnSpc>
              <a:buNone/>
              <a:defRPr/>
            </a:pPr>
            <a:endParaRPr lang="en-US" sz="2400" b="1" dirty="0">
              <a:solidFill>
                <a:srgbClr val="000000"/>
              </a:solidFill>
              <a:latin typeface="Arial Narrow"/>
            </a:endParaRPr>
          </a:p>
          <a:p>
            <a:pPr marL="609600" indent="-609600">
              <a:lnSpc>
                <a:spcPct val="80000"/>
              </a:lnSpc>
              <a:buNone/>
              <a:defRPr/>
            </a:pPr>
            <a:endParaRPr lang="en-US" sz="2400" b="1" dirty="0">
              <a:latin typeface="Arial Narrow"/>
              <a:cs typeface="Calibri"/>
            </a:endParaRPr>
          </a:p>
        </p:txBody>
      </p:sp>
      <p:sp>
        <p:nvSpPr>
          <p:cNvPr id="2" name="Slide Number Placeholder 1"/>
          <p:cNvSpPr>
            <a:spLocks noGrp="1"/>
          </p:cNvSpPr>
          <p:nvPr>
            <p:ph type="sldNum" sz="quarter" idx="12"/>
          </p:nvPr>
        </p:nvSpPr>
        <p:spPr/>
        <p:txBody>
          <a:bodyPr/>
          <a:lstStyle/>
          <a:p>
            <a:fld id="{18122B04-48E9-492C-9C9E-152011E77947}" type="slidenum">
              <a:rPr lang="en-US" smtClean="0"/>
              <a:pPr/>
              <a:t>68</a:t>
            </a:fld>
            <a:endParaRPr lang="en-US"/>
          </a:p>
        </p:txBody>
      </p:sp>
    </p:spTree>
    <p:extLst>
      <p:ext uri="{BB962C8B-B14F-4D97-AF65-F5344CB8AC3E}">
        <p14:creationId xmlns:p14="http://schemas.microsoft.com/office/powerpoint/2010/main" val="3388700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A2D3-2472-BDF9-DA06-738AF44644D0}"/>
              </a:ext>
            </a:extLst>
          </p:cNvPr>
          <p:cNvSpPr>
            <a:spLocks noGrp="1"/>
          </p:cNvSpPr>
          <p:nvPr>
            <p:ph type="title"/>
          </p:nvPr>
        </p:nvSpPr>
        <p:spPr/>
        <p:txBody>
          <a:bodyPr/>
          <a:lstStyle/>
          <a:p>
            <a:r>
              <a:rPr lang="en-US" b="1" dirty="0">
                <a:solidFill>
                  <a:schemeClr val="accent1">
                    <a:lumMod val="75000"/>
                  </a:schemeClr>
                </a:solidFill>
              </a:rPr>
              <a:t>Caution!</a:t>
            </a:r>
          </a:p>
        </p:txBody>
      </p:sp>
      <p:sp>
        <p:nvSpPr>
          <p:cNvPr id="3" name="Content Placeholder 2">
            <a:extLst>
              <a:ext uri="{FF2B5EF4-FFF2-40B4-BE49-F238E27FC236}">
                <a16:creationId xmlns:a16="http://schemas.microsoft.com/office/drawing/2014/main" id="{DAF951DF-A4ED-CFF8-9CCB-A3D05E97E397}"/>
              </a:ext>
            </a:extLst>
          </p:cNvPr>
          <p:cNvSpPr>
            <a:spLocks noGrp="1"/>
          </p:cNvSpPr>
          <p:nvPr>
            <p:ph sz="half" idx="1"/>
          </p:nvPr>
        </p:nvSpPr>
        <p:spPr/>
        <p:txBody>
          <a:bodyPr>
            <a:normAutofit fontScale="85000" lnSpcReduction="20000"/>
          </a:bodyPr>
          <a:lstStyle/>
          <a:p>
            <a:r>
              <a:rPr lang="en-US" dirty="0">
                <a:solidFill>
                  <a:schemeClr val="accent1">
                    <a:lumMod val="75000"/>
                  </a:schemeClr>
                </a:solidFill>
              </a:rPr>
              <a:t>Allowance for executive session under 10004(b)(4) require some objective signs of </a:t>
            </a:r>
            <a:r>
              <a:rPr lang="en-US" b="1" i="1" dirty="0">
                <a:solidFill>
                  <a:schemeClr val="accent1">
                    <a:lumMod val="75000"/>
                  </a:schemeClr>
                </a:solidFill>
              </a:rPr>
              <a:t>litigation</a:t>
            </a:r>
            <a:r>
              <a:rPr lang="en-US" dirty="0">
                <a:solidFill>
                  <a:schemeClr val="accent1">
                    <a:lumMod val="75000"/>
                  </a:schemeClr>
                </a:solidFill>
              </a:rPr>
              <a:t>. Examples are: </a:t>
            </a:r>
          </a:p>
          <a:p>
            <a:pPr lvl="1"/>
            <a:r>
              <a:rPr lang="en-US" dirty="0">
                <a:solidFill>
                  <a:schemeClr val="accent1">
                    <a:lumMod val="75000"/>
                  </a:schemeClr>
                </a:solidFill>
              </a:rPr>
              <a:t>written demand letter in which a claim is asserted</a:t>
            </a:r>
          </a:p>
          <a:p>
            <a:pPr lvl="1"/>
            <a:r>
              <a:rPr lang="en-US" dirty="0">
                <a:solidFill>
                  <a:schemeClr val="accent1">
                    <a:lumMod val="75000"/>
                  </a:schemeClr>
                </a:solidFill>
              </a:rPr>
              <a:t>prior litigation</a:t>
            </a:r>
          </a:p>
          <a:p>
            <a:pPr lvl="1"/>
            <a:r>
              <a:rPr lang="en-US" dirty="0">
                <a:solidFill>
                  <a:schemeClr val="accent1">
                    <a:lumMod val="75000"/>
                  </a:schemeClr>
                </a:solidFill>
              </a:rPr>
              <a:t>proof of ongoing litigation with similar claims</a:t>
            </a:r>
          </a:p>
          <a:p>
            <a:pPr lvl="1"/>
            <a:r>
              <a:rPr lang="en-US" dirty="0">
                <a:solidFill>
                  <a:schemeClr val="accent1">
                    <a:lumMod val="75000"/>
                  </a:schemeClr>
                </a:solidFill>
              </a:rPr>
              <a:t>retention of legal counsel with respect to the claim at issue </a:t>
            </a:r>
            <a:r>
              <a:rPr lang="en-US" b="1" i="1" dirty="0">
                <a:solidFill>
                  <a:schemeClr val="accent1">
                    <a:lumMod val="75000"/>
                  </a:schemeClr>
                </a:solidFill>
              </a:rPr>
              <a:t>and expression of intent to sue. </a:t>
            </a:r>
            <a:r>
              <a:rPr lang="en-US" i="1" dirty="0">
                <a:solidFill>
                  <a:schemeClr val="accent1">
                    <a:lumMod val="75000"/>
                  </a:schemeClr>
                </a:solidFill>
              </a:rPr>
              <a:t>Del. Op. </a:t>
            </a:r>
            <a:r>
              <a:rPr lang="en-US" i="1" dirty="0" err="1">
                <a:solidFill>
                  <a:schemeClr val="accent1">
                    <a:lumMod val="75000"/>
                  </a:schemeClr>
                </a:solidFill>
              </a:rPr>
              <a:t>Att’y</a:t>
            </a:r>
            <a:r>
              <a:rPr lang="en-US" i="1" dirty="0">
                <a:solidFill>
                  <a:schemeClr val="accent1">
                    <a:lumMod val="75000"/>
                  </a:schemeClr>
                </a:solidFill>
              </a:rPr>
              <a:t> Gen. </a:t>
            </a:r>
            <a:r>
              <a:rPr lang="en-US" dirty="0">
                <a:solidFill>
                  <a:schemeClr val="accent1">
                    <a:lumMod val="75000"/>
                  </a:schemeClr>
                </a:solidFill>
              </a:rPr>
              <a:t>24-IB51</a:t>
            </a:r>
          </a:p>
        </p:txBody>
      </p:sp>
      <p:pic>
        <p:nvPicPr>
          <p:cNvPr id="7" name="Content Placeholder 6" descr="A yellow sign on a pole&#10;&#10;AI-generated content may be incorrect.">
            <a:extLst>
              <a:ext uri="{FF2B5EF4-FFF2-40B4-BE49-F238E27FC236}">
                <a16:creationId xmlns:a16="http://schemas.microsoft.com/office/drawing/2014/main" id="{3A2E74A9-6CB9-A0B2-32E3-DEC2D81ACD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9870" y="2154725"/>
            <a:ext cx="4004619" cy="2625262"/>
          </a:xfrm>
        </p:spPr>
      </p:pic>
      <p:sp>
        <p:nvSpPr>
          <p:cNvPr id="5" name="Slide Number Placeholder 4">
            <a:extLst>
              <a:ext uri="{FF2B5EF4-FFF2-40B4-BE49-F238E27FC236}">
                <a16:creationId xmlns:a16="http://schemas.microsoft.com/office/drawing/2014/main" id="{0CEDC3B5-19FC-3134-FD9F-9B7B3A959933}"/>
              </a:ext>
            </a:extLst>
          </p:cNvPr>
          <p:cNvSpPr>
            <a:spLocks noGrp="1"/>
          </p:cNvSpPr>
          <p:nvPr>
            <p:ph type="sldNum" sz="quarter" idx="12"/>
          </p:nvPr>
        </p:nvSpPr>
        <p:spPr/>
        <p:txBody>
          <a:bodyPr/>
          <a:lstStyle/>
          <a:p>
            <a:fld id="{18122B04-48E9-492C-9C9E-152011E77947}" type="slidenum">
              <a:rPr lang="en-US" smtClean="0"/>
              <a:pPr/>
              <a:t>69</a:t>
            </a:fld>
            <a:endParaRPr lang="en-US"/>
          </a:p>
        </p:txBody>
      </p:sp>
    </p:spTree>
    <p:extLst>
      <p:ext uri="{BB962C8B-B14F-4D97-AF65-F5344CB8AC3E}">
        <p14:creationId xmlns:p14="http://schemas.microsoft.com/office/powerpoint/2010/main" val="174111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1">
                    <a:lumMod val="75000"/>
                  </a:schemeClr>
                </a:solidFill>
              </a:rPr>
              <a:t>FOIA Training</a:t>
            </a:r>
          </a:p>
        </p:txBody>
      </p:sp>
      <p:sp>
        <p:nvSpPr>
          <p:cNvPr id="3" name="Content Placeholder 2"/>
          <p:cNvSpPr>
            <a:spLocks noGrp="1"/>
          </p:cNvSpPr>
          <p:nvPr>
            <p:ph idx="1"/>
          </p:nvPr>
        </p:nvSpPr>
        <p:spPr/>
        <p:txBody>
          <a:bodyPr>
            <a:normAutofit/>
          </a:bodyPr>
          <a:lstStyle/>
          <a:p>
            <a:r>
              <a:rPr lang="en-US">
                <a:solidFill>
                  <a:schemeClr val="accent1">
                    <a:lumMod val="75000"/>
                  </a:schemeClr>
                </a:solidFill>
              </a:rPr>
              <a:t>Will be presented annually</a:t>
            </a:r>
          </a:p>
          <a:p>
            <a:r>
              <a:rPr lang="en-US">
                <a:solidFill>
                  <a:schemeClr val="accent1">
                    <a:lumMod val="75000"/>
                  </a:schemeClr>
                </a:solidFill>
              </a:rPr>
              <a:t>Open to the public</a:t>
            </a:r>
          </a:p>
          <a:p>
            <a:r>
              <a:rPr lang="en-US">
                <a:solidFill>
                  <a:schemeClr val="accent1">
                    <a:lumMod val="75000"/>
                  </a:schemeClr>
                </a:solidFill>
              </a:rPr>
              <a:t>Provides guidance for FOIA Coordinators and others involved in responding to FOIA requests to a public body</a:t>
            </a:r>
          </a:p>
          <a:p>
            <a:r>
              <a:rPr lang="en-US">
                <a:solidFill>
                  <a:schemeClr val="accent1">
                    <a:lumMod val="75000"/>
                  </a:schemeClr>
                </a:solidFill>
              </a:rPr>
              <a:t>Will discuss the FOIA statute, cases, and Attorney General opinions that interpret the statute</a:t>
            </a:r>
          </a:p>
          <a:p>
            <a:pPr>
              <a:buNone/>
            </a:pPr>
            <a:endParaRPr lang="en-US"/>
          </a:p>
          <a:p>
            <a:endParaRPr lang="en-US"/>
          </a:p>
        </p:txBody>
      </p:sp>
      <p:sp>
        <p:nvSpPr>
          <p:cNvPr id="4" name="Slide Number Placeholder 3"/>
          <p:cNvSpPr>
            <a:spLocks noGrp="1"/>
          </p:cNvSpPr>
          <p:nvPr>
            <p:ph type="sldNum" sz="quarter" idx="12"/>
          </p:nvPr>
        </p:nvSpPr>
        <p:spPr/>
        <p:txBody>
          <a:bodyPr/>
          <a:lstStyle/>
          <a:p>
            <a:fld id="{18122B04-48E9-492C-9C9E-152011E77947}"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0C50-9516-2775-B9F3-15BFB6331349}"/>
              </a:ext>
            </a:extLst>
          </p:cNvPr>
          <p:cNvSpPr>
            <a:spLocks noGrp="1"/>
          </p:cNvSpPr>
          <p:nvPr>
            <p:ph type="title"/>
          </p:nvPr>
        </p:nvSpPr>
        <p:spPr/>
        <p:txBody>
          <a:bodyPr/>
          <a:lstStyle/>
          <a:p>
            <a:r>
              <a:rPr lang="en-US" b="1" dirty="0">
                <a:solidFill>
                  <a:schemeClr val="accent1">
                    <a:lumMod val="75000"/>
                  </a:schemeClr>
                </a:solidFill>
              </a:rPr>
              <a:t>Reasons for Executive Session</a:t>
            </a:r>
          </a:p>
        </p:txBody>
      </p:sp>
      <p:sp>
        <p:nvSpPr>
          <p:cNvPr id="3" name="Content Placeholder 2">
            <a:extLst>
              <a:ext uri="{FF2B5EF4-FFF2-40B4-BE49-F238E27FC236}">
                <a16:creationId xmlns:a16="http://schemas.microsoft.com/office/drawing/2014/main" id="{B6D5D9C4-6C11-C0E3-742F-A9F3FD6C4ADA}"/>
              </a:ext>
            </a:extLst>
          </p:cNvPr>
          <p:cNvSpPr>
            <a:spLocks noGrp="1"/>
          </p:cNvSpPr>
          <p:nvPr>
            <p:ph idx="1"/>
          </p:nvPr>
        </p:nvSpPr>
        <p:spPr/>
        <p:txBody>
          <a:bodyPr>
            <a:normAutofit fontScale="85000" lnSpcReduction="20000"/>
          </a:bodyPr>
          <a:lstStyle/>
          <a:p>
            <a:r>
              <a:rPr lang="en-US" dirty="0">
                <a:solidFill>
                  <a:schemeClr val="tx2"/>
                </a:solidFill>
              </a:rPr>
              <a:t>Discussion of Non-Public Documents. </a:t>
            </a:r>
            <a:r>
              <a:rPr lang="en-US" altLang="ja-JP" dirty="0">
                <a:solidFill>
                  <a:schemeClr val="tx2"/>
                </a:solidFill>
                <a:ea typeface="ＭＳ Ｐゴシック"/>
              </a:rPr>
              <a:t>29 </a:t>
            </a:r>
            <a:r>
              <a:rPr lang="en-US" altLang="ja-JP" i="1" dirty="0">
                <a:solidFill>
                  <a:schemeClr val="tx2"/>
                </a:solidFill>
                <a:ea typeface="ＭＳ Ｐゴシック"/>
              </a:rPr>
              <a:t>Del. C.</a:t>
            </a:r>
            <a:r>
              <a:rPr lang="en-US" altLang="ja-JP" dirty="0">
                <a:solidFill>
                  <a:schemeClr val="tx2"/>
                </a:solidFill>
                <a:ea typeface="ＭＳ Ｐゴシック"/>
              </a:rPr>
              <a:t> § 10004(b)(6). </a:t>
            </a:r>
            <a:r>
              <a:rPr lang="en-US" altLang="ja-JP" i="1" dirty="0">
                <a:solidFill>
                  <a:schemeClr val="tx2"/>
                </a:solidFill>
                <a:ea typeface="ＭＳ Ｐゴシック"/>
              </a:rPr>
              <a:t>See</a:t>
            </a:r>
            <a:r>
              <a:rPr lang="en-US" i="1" dirty="0">
                <a:solidFill>
                  <a:schemeClr val="accent2"/>
                </a:solidFill>
              </a:rPr>
              <a:t> </a:t>
            </a:r>
            <a:r>
              <a:rPr lang="en-US" i="1" dirty="0">
                <a:solidFill>
                  <a:schemeClr val="tx2"/>
                </a:solidFill>
              </a:rPr>
              <a:t>Del. Op. </a:t>
            </a:r>
            <a:r>
              <a:rPr lang="en-US" i="1" dirty="0" err="1">
                <a:solidFill>
                  <a:schemeClr val="tx2"/>
                </a:solidFill>
              </a:rPr>
              <a:t>Att’y</a:t>
            </a:r>
            <a:r>
              <a:rPr lang="en-US" i="1" dirty="0">
                <a:solidFill>
                  <a:schemeClr val="tx2"/>
                </a:solidFill>
              </a:rPr>
              <a:t> Gen</a:t>
            </a:r>
            <a:r>
              <a:rPr lang="en-US" dirty="0">
                <a:solidFill>
                  <a:schemeClr val="tx2"/>
                </a:solidFill>
              </a:rPr>
              <a:t>. 18-IB05 (finding that the public body properly convened an executive session for the purpose of discussing a non-public record, or more specifically personnel records which would constitute an invasion of personal privacy, as exempted from disclosure by  29 </a:t>
            </a:r>
            <a:r>
              <a:rPr lang="en-US" i="1" dirty="0">
                <a:solidFill>
                  <a:schemeClr val="tx2"/>
                </a:solidFill>
              </a:rPr>
              <a:t>Del. C. </a:t>
            </a:r>
            <a:r>
              <a:rPr lang="en-US" dirty="0">
                <a:solidFill>
                  <a:schemeClr val="tx2"/>
                </a:solidFill>
              </a:rPr>
              <a:t>§10002(o)(1)).</a:t>
            </a:r>
          </a:p>
          <a:p>
            <a:r>
              <a:rPr lang="en-US" dirty="0">
                <a:solidFill>
                  <a:schemeClr val="tx2"/>
                </a:solidFill>
              </a:rPr>
              <a:t>Note: Update to Procurement Code 29 </a:t>
            </a:r>
            <a:r>
              <a:rPr lang="en-US" i="1" dirty="0">
                <a:solidFill>
                  <a:schemeClr val="tx2"/>
                </a:solidFill>
              </a:rPr>
              <a:t>Del. C. </a:t>
            </a:r>
            <a:r>
              <a:rPr lang="en-US" dirty="0">
                <a:solidFill>
                  <a:schemeClr val="tx2"/>
                </a:solidFill>
              </a:rPr>
              <a:t>§ 6981(d)(3) and (k)(4). Proposal, proposal summaries nor proposal evaluations are open records until after receipt of signed contract. Thus, discussion of those should be in executive session under 29 </a:t>
            </a:r>
            <a:r>
              <a:rPr lang="en-US" i="1" dirty="0">
                <a:solidFill>
                  <a:schemeClr val="tx2"/>
                </a:solidFill>
              </a:rPr>
              <a:t>Del. C. </a:t>
            </a:r>
            <a:r>
              <a:rPr lang="en-US" dirty="0">
                <a:solidFill>
                  <a:schemeClr val="tx2"/>
                </a:solidFill>
              </a:rPr>
              <a:t>§ 10004(b)(6) until the contract is awarded.</a:t>
            </a:r>
          </a:p>
          <a:p>
            <a:endParaRPr lang="en-US" dirty="0"/>
          </a:p>
        </p:txBody>
      </p:sp>
      <p:sp>
        <p:nvSpPr>
          <p:cNvPr id="4" name="Slide Number Placeholder 3">
            <a:extLst>
              <a:ext uri="{FF2B5EF4-FFF2-40B4-BE49-F238E27FC236}">
                <a16:creationId xmlns:a16="http://schemas.microsoft.com/office/drawing/2014/main" id="{514B419C-5E68-EC6D-3B90-BB1CBC9A3B90}"/>
              </a:ext>
            </a:extLst>
          </p:cNvPr>
          <p:cNvSpPr>
            <a:spLocks noGrp="1"/>
          </p:cNvSpPr>
          <p:nvPr>
            <p:ph type="sldNum" sz="quarter" idx="12"/>
          </p:nvPr>
        </p:nvSpPr>
        <p:spPr/>
        <p:txBody>
          <a:bodyPr/>
          <a:lstStyle/>
          <a:p>
            <a:fld id="{18122B04-48E9-492C-9C9E-152011E77947}" type="slidenum">
              <a:rPr lang="en-US" smtClean="0"/>
              <a:pPr/>
              <a:t>70</a:t>
            </a:fld>
            <a:endParaRPr lang="en-US"/>
          </a:p>
        </p:txBody>
      </p:sp>
    </p:spTree>
    <p:extLst>
      <p:ext uri="{BB962C8B-B14F-4D97-AF65-F5344CB8AC3E}">
        <p14:creationId xmlns:p14="http://schemas.microsoft.com/office/powerpoint/2010/main" val="501917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Autofit/>
          </a:bodyPr>
          <a:lstStyle/>
          <a:p>
            <a:pPr eaLnBrk="1" hangingPunct="1"/>
            <a:r>
              <a:rPr lang="en-US" b="1">
                <a:solidFill>
                  <a:schemeClr val="accent1">
                    <a:lumMod val="75000"/>
                  </a:schemeClr>
                </a:solidFill>
                <a:latin typeface="Calibri"/>
                <a:cs typeface="Calibri"/>
              </a:rPr>
              <a:t>Executive Session – </a:t>
            </a:r>
            <a:br>
              <a:rPr lang="en-US" b="1">
                <a:latin typeface="Calibri" pitchFamily="34" charset="0"/>
              </a:rPr>
            </a:br>
            <a:r>
              <a:rPr lang="en-US" b="1">
                <a:solidFill>
                  <a:schemeClr val="accent1">
                    <a:lumMod val="75000"/>
                  </a:schemeClr>
                </a:solidFill>
                <a:latin typeface="Calibri"/>
                <a:cs typeface="Calibri"/>
              </a:rPr>
              <a:t>Attendees</a:t>
            </a:r>
          </a:p>
        </p:txBody>
      </p:sp>
      <p:sp>
        <p:nvSpPr>
          <p:cNvPr id="73731" name="Rectangle 3"/>
          <p:cNvSpPr>
            <a:spLocks noGrp="1" noChangeArrowheads="1"/>
          </p:cNvSpPr>
          <p:nvPr>
            <p:ph type="body" idx="1"/>
          </p:nvPr>
        </p:nvSpPr>
        <p:spPr>
          <a:xfrm>
            <a:off x="457200" y="2057400"/>
            <a:ext cx="8229600" cy="4800600"/>
          </a:xfrm>
        </p:spPr>
        <p:txBody>
          <a:bodyPr/>
          <a:lstStyle/>
          <a:p>
            <a:pPr marL="0" indent="0" eaLnBrk="1" hangingPunct="1">
              <a:lnSpc>
                <a:spcPct val="80000"/>
              </a:lnSpc>
              <a:buFont typeface="Wingdings" charset="0"/>
              <a:buNone/>
              <a:defRPr/>
            </a:pPr>
            <a:endParaRPr lang="en-US" sz="2400" b="1">
              <a:latin typeface="Arial Narrow" charset="0"/>
              <a:cs typeface="+mn-cs"/>
            </a:endParaRPr>
          </a:p>
          <a:p>
            <a:pPr marL="609600" indent="-609600" eaLnBrk="1" hangingPunct="1">
              <a:lnSpc>
                <a:spcPct val="80000"/>
              </a:lnSpc>
              <a:buFont typeface="Wingdings" charset="0"/>
              <a:buNone/>
              <a:defRPr/>
            </a:pPr>
            <a:endParaRPr lang="en-US" sz="2400" b="1">
              <a:latin typeface="Arial Narrow" charset="0"/>
              <a:cs typeface="+mn-cs"/>
            </a:endParaRPr>
          </a:p>
        </p:txBody>
      </p:sp>
      <p:sp>
        <p:nvSpPr>
          <p:cNvPr id="73732" name="Rectangle 4"/>
          <p:cNvSpPr>
            <a:spLocks noChangeArrowheads="1"/>
          </p:cNvSpPr>
          <p:nvPr/>
        </p:nvSpPr>
        <p:spPr bwMode="auto">
          <a:xfrm>
            <a:off x="228600" y="2590800"/>
            <a:ext cx="84582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371600" indent="-914400">
              <a:spcAft>
                <a:spcPct val="60000"/>
              </a:spcAft>
              <a:buFontTx/>
              <a:buAutoNum type="arabicPeriod"/>
              <a:defRPr/>
            </a:pPr>
            <a:endParaRPr lang="en-US" sz="2000" b="1">
              <a:solidFill>
                <a:schemeClr val="tx2"/>
              </a:solidFill>
              <a:effectLst>
                <a:outerShdw blurRad="38100" dist="38100" dir="2700000" algn="tl">
                  <a:srgbClr val="000000"/>
                </a:outerShdw>
              </a:effectLst>
              <a:latin typeface="Arial Narrow" charset="0"/>
              <a:ea typeface="ＭＳ Ｐゴシック" charset="0"/>
            </a:endParaRPr>
          </a:p>
        </p:txBody>
      </p:sp>
      <p:sp>
        <p:nvSpPr>
          <p:cNvPr id="39940" name="TextBox 1"/>
          <p:cNvSpPr txBox="1">
            <a:spLocks noChangeArrowheads="1"/>
          </p:cNvSpPr>
          <p:nvPr/>
        </p:nvSpPr>
        <p:spPr bwMode="auto">
          <a:xfrm>
            <a:off x="304800" y="1628507"/>
            <a:ext cx="8534400" cy="3600986"/>
          </a:xfrm>
          <a:prstGeom prst="rect">
            <a:avLst/>
          </a:prstGeom>
          <a:noFill/>
          <a:ln w="9525">
            <a:noFill/>
            <a:miter lim="800000"/>
            <a:headEnd/>
            <a:tailEnd/>
          </a:ln>
        </p:spPr>
        <p:txBody>
          <a:bodyPr lIns="91440" tIns="45720" rIns="91440" bIns="45720" anchor="t">
            <a:spAutoFit/>
          </a:bodyPr>
          <a:lstStyle/>
          <a:p>
            <a:pPr marL="457200" indent="-457200">
              <a:buFont typeface="Arial" panose="020B0604020202020204" pitchFamily="34" charset="0"/>
              <a:buChar char="•"/>
            </a:pPr>
            <a:r>
              <a:rPr lang="en-US" altLang="en-US" sz="2000">
                <a:solidFill>
                  <a:schemeClr val="accent1">
                    <a:lumMod val="75000"/>
                  </a:schemeClr>
                </a:solidFill>
              </a:rPr>
              <a:t>“</a:t>
            </a:r>
            <a:r>
              <a:rPr lang="en-US" sz="2000">
                <a:solidFill>
                  <a:schemeClr val="accent1">
                    <a:lumMod val="75000"/>
                  </a:schemeClr>
                </a:solidFill>
              </a:rPr>
              <a:t>[S]everal of the exceptions for executive session imply the presence of non-board members (such as attorneys to discuss litigation strategy, or teachers and school administrators in student discipline cases).  We believe that FOIA allows a public body to invite individuals to attend an executive session to provide information related to the subject matter for which the executive session is authorized.  But a public body cannot invite non-members as observers....</a:t>
            </a:r>
            <a:r>
              <a:rPr lang="en-US" altLang="en-US" sz="2000">
                <a:solidFill>
                  <a:schemeClr val="accent1">
                    <a:lumMod val="75000"/>
                  </a:schemeClr>
                </a:solidFill>
              </a:rPr>
              <a:t>”</a:t>
            </a:r>
            <a:r>
              <a:rPr lang="en-US" sz="2000">
                <a:solidFill>
                  <a:schemeClr val="accent1">
                    <a:lumMod val="75000"/>
                  </a:schemeClr>
                </a:solidFill>
              </a:rPr>
              <a:t>  </a:t>
            </a:r>
            <a:r>
              <a:rPr lang="en-US" sz="2000" i="1">
                <a:solidFill>
                  <a:schemeClr val="accent1">
                    <a:lumMod val="75000"/>
                  </a:schemeClr>
                </a:solidFill>
              </a:rPr>
              <a:t>Del. Op. Att’y Gen. </a:t>
            </a:r>
            <a:r>
              <a:rPr lang="en-US" sz="2000">
                <a:solidFill>
                  <a:schemeClr val="accent1">
                    <a:lumMod val="75000"/>
                  </a:schemeClr>
                </a:solidFill>
              </a:rPr>
              <a:t>02-IB17.</a:t>
            </a:r>
            <a:endParaRPr lang="en-US" sz="2000">
              <a:solidFill>
                <a:schemeClr val="accent1">
                  <a:lumMod val="75000"/>
                </a:schemeClr>
              </a:solidFill>
              <a:cs typeface="Calibri"/>
            </a:endParaRPr>
          </a:p>
          <a:p>
            <a:pPr marL="457200" indent="-457200">
              <a:buFont typeface="Arial" panose="020B0604020202020204" pitchFamily="34" charset="0"/>
              <a:buChar char="•"/>
            </a:pPr>
            <a:endParaRPr lang="en-US" sz="2000">
              <a:solidFill>
                <a:schemeClr val="accent1">
                  <a:lumMod val="75000"/>
                </a:schemeClr>
              </a:solidFill>
              <a:cs typeface="Calibri"/>
            </a:endParaRPr>
          </a:p>
          <a:p>
            <a:pPr marL="457200" indent="-457200">
              <a:buFont typeface="Arial" panose="020B0604020202020204" pitchFamily="34" charset="0"/>
              <a:buChar char="•"/>
            </a:pPr>
            <a:r>
              <a:rPr lang="en-US" sz="2000">
                <a:solidFill>
                  <a:schemeClr val="accent1">
                    <a:lumMod val="75000"/>
                  </a:schemeClr>
                </a:solidFill>
              </a:rPr>
              <a:t>As a matter of good policy, if a member recuses themself from the matter, they should leave the executive session. </a:t>
            </a:r>
            <a:r>
              <a:rPr lang="en-US" sz="2000" i="1">
                <a:solidFill>
                  <a:schemeClr val="accent1">
                    <a:lumMod val="75000"/>
                  </a:schemeClr>
                </a:solidFill>
              </a:rPr>
              <a:t>See Del. Op. Att’y Gen. </a:t>
            </a:r>
            <a:r>
              <a:rPr lang="en-US" sz="2000">
                <a:solidFill>
                  <a:schemeClr val="accent1">
                    <a:lumMod val="75000"/>
                  </a:schemeClr>
                </a:solidFill>
              </a:rPr>
              <a:t>18-IB38. </a:t>
            </a:r>
            <a:endParaRPr lang="en-US" sz="2000">
              <a:solidFill>
                <a:schemeClr val="accent1">
                  <a:lumMod val="75000"/>
                </a:schemeClr>
              </a:solidFill>
              <a:cs typeface="Calibri"/>
            </a:endParaRPr>
          </a:p>
          <a:p>
            <a:pPr marL="457200" indent="-457200">
              <a:buFont typeface="Arial" panose="020B0604020202020204" pitchFamily="34" charset="0"/>
              <a:buChar char="•"/>
            </a:pPr>
            <a:endParaRPr lang="en-US" sz="2800">
              <a:solidFill>
                <a:schemeClr val="accent1">
                  <a:lumMod val="75000"/>
                </a:schemeClr>
              </a:solidFill>
              <a:cs typeface="Calibri"/>
            </a:endParaRPr>
          </a:p>
        </p:txBody>
      </p:sp>
      <p:sp>
        <p:nvSpPr>
          <p:cNvPr id="2" name="Slide Number Placeholder 1"/>
          <p:cNvSpPr>
            <a:spLocks noGrp="1"/>
          </p:cNvSpPr>
          <p:nvPr>
            <p:ph type="sldNum" sz="quarter" idx="12"/>
          </p:nvPr>
        </p:nvSpPr>
        <p:spPr/>
        <p:txBody>
          <a:bodyPr/>
          <a:lstStyle/>
          <a:p>
            <a:fld id="{18122B04-48E9-492C-9C9E-152011E77947}" type="slidenum">
              <a:rPr lang="en-US" smtClean="0"/>
              <a:pPr/>
              <a:t>71</a:t>
            </a:fld>
            <a:endParaRPr lang="en-US"/>
          </a:p>
        </p:txBody>
      </p:sp>
    </p:spTree>
    <p:extLst>
      <p:ext uri="{BB962C8B-B14F-4D97-AF65-F5344CB8AC3E}">
        <p14:creationId xmlns:p14="http://schemas.microsoft.com/office/powerpoint/2010/main" val="2395863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716773"/>
          </a:xfrm>
        </p:spPr>
        <p:txBody>
          <a:bodyPr>
            <a:normAutofit/>
          </a:bodyPr>
          <a:lstStyle/>
          <a:p>
            <a:r>
              <a:rPr lang="en-US" sz="4950" b="1">
                <a:solidFill>
                  <a:schemeClr val="accent1">
                    <a:lumMod val="75000"/>
                  </a:schemeClr>
                </a:solidFill>
                <a:latin typeface="Calibri"/>
                <a:cs typeface="Calibri"/>
              </a:rPr>
              <a:t>Virtual Meetings </a:t>
            </a:r>
            <a:br>
              <a:rPr lang="en-US" sz="4950" b="1">
                <a:latin typeface="Calibri"/>
                <a:cs typeface="Calibri"/>
              </a:rPr>
            </a:br>
            <a:br>
              <a:rPr lang="en-US" sz="4950" b="1">
                <a:latin typeface="Calibri"/>
              </a:rPr>
            </a:br>
            <a:r>
              <a:rPr lang="en-US" sz="3600" b="1">
                <a:solidFill>
                  <a:schemeClr val="accent1">
                    <a:lumMod val="75000"/>
                  </a:schemeClr>
                </a:solidFill>
                <a:latin typeface="Calibri"/>
                <a:cs typeface="Calibri"/>
              </a:rPr>
              <a:t>Presented by:</a:t>
            </a:r>
            <a:br>
              <a:rPr lang="en-US" sz="3600" b="1">
                <a:latin typeface="Calibri"/>
                <a:cs typeface="Calibri"/>
              </a:rPr>
            </a:br>
            <a:r>
              <a:rPr lang="en-US" sz="3600" b="1">
                <a:solidFill>
                  <a:schemeClr val="accent1">
                    <a:lumMod val="75000"/>
                  </a:schemeClr>
                </a:solidFill>
                <a:latin typeface="Calibri"/>
                <a:cs typeface="Calibri"/>
              </a:rPr>
              <a:t>Deputy Attorney General</a:t>
            </a:r>
            <a:br>
              <a:rPr lang="en-US" sz="3600" b="1">
                <a:latin typeface="Calibri"/>
                <a:cs typeface="Calibri"/>
              </a:rPr>
            </a:br>
            <a:r>
              <a:rPr lang="en-US" sz="3600" b="1">
                <a:solidFill>
                  <a:schemeClr val="accent1">
                    <a:lumMod val="75000"/>
                  </a:schemeClr>
                </a:solidFill>
                <a:latin typeface="Calibri"/>
                <a:cs typeface="Calibri"/>
              </a:rPr>
              <a:t>Victoria E. Groff</a:t>
            </a:r>
            <a:endParaRPr lang="en-US" sz="3600" b="1">
              <a:solidFill>
                <a:schemeClr val="accent1">
                  <a:lumMod val="75000"/>
                </a:schemeClr>
              </a:solidFill>
              <a:cs typeface="Calibri"/>
            </a:endParaRPr>
          </a:p>
        </p:txBody>
      </p:sp>
      <p:sp>
        <p:nvSpPr>
          <p:cNvPr id="3" name="Content Placeholder 2"/>
          <p:cNvSpPr>
            <a:spLocks noGrp="1"/>
          </p:cNvSpPr>
          <p:nvPr>
            <p:ph idx="1"/>
          </p:nvPr>
        </p:nvSpPr>
        <p:spPr>
          <a:xfrm>
            <a:off x="-2654024" y="2154761"/>
            <a:ext cx="11174136" cy="3235470"/>
          </a:xfrm>
        </p:spPr>
        <p:txBody>
          <a:bodyPr>
            <a:normAutofit/>
          </a:bodyPr>
          <a:lstStyle/>
          <a:p>
            <a:pPr lvl="0" algn="ctr">
              <a:buNone/>
            </a:pPr>
            <a:endParaRPr lang="en-US" sz="4500" b="1" dirty="0">
              <a:solidFill>
                <a:srgbClr val="4F81BD">
                  <a:lumMod val="75000"/>
                </a:srgbClr>
              </a:solidFill>
              <a:latin typeface="Calibri" pitchFamily="34" charset="0"/>
            </a:endParaRPr>
          </a:p>
          <a:p>
            <a:endParaRPr lang="en-US" dirty="0"/>
          </a:p>
        </p:txBody>
      </p:sp>
      <p:sp>
        <p:nvSpPr>
          <p:cNvPr id="5" name="Slide Number Placeholder 4"/>
          <p:cNvSpPr>
            <a:spLocks noGrp="1"/>
          </p:cNvSpPr>
          <p:nvPr>
            <p:ph type="sldNum" sz="quarter" idx="12"/>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1489889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C46F2-3870-4B3E-A72B-D245C2836D66}"/>
              </a:ext>
            </a:extLst>
          </p:cNvPr>
          <p:cNvSpPr>
            <a:spLocks noGrp="1"/>
          </p:cNvSpPr>
          <p:nvPr>
            <p:ph idx="1"/>
          </p:nvPr>
        </p:nvSpPr>
        <p:spPr/>
        <p:txBody>
          <a:bodyPr vert="horz" lIns="91440" tIns="45720" rIns="91440" bIns="45720" rtlCol="0" anchor="t">
            <a:noAutofit/>
          </a:bodyPr>
          <a:lstStyle/>
          <a:p>
            <a:pPr marL="0" indent="0">
              <a:buNone/>
            </a:pPr>
            <a:endParaRPr lang="en-US" sz="2400" b="1" dirty="0">
              <a:solidFill>
                <a:schemeClr val="tx2"/>
              </a:solidFill>
              <a:cs typeface="Calibri"/>
            </a:endParaRPr>
          </a:p>
          <a:p>
            <a:pPr marL="0" indent="0">
              <a:buNone/>
            </a:pPr>
            <a:r>
              <a:rPr lang="en-US" sz="2400" b="1" dirty="0">
                <a:solidFill>
                  <a:schemeClr val="tx2"/>
                </a:solidFill>
                <a:cs typeface="Calibri"/>
              </a:rPr>
              <a:t>How does a Virtual Meeting occur? </a:t>
            </a:r>
          </a:p>
          <a:p>
            <a:pPr marL="0" indent="0">
              <a:buNone/>
            </a:pPr>
            <a:r>
              <a:rPr lang="en-US" sz="2400" b="1" u="sng" dirty="0">
                <a:solidFill>
                  <a:schemeClr val="tx2"/>
                </a:solidFill>
                <a:cs typeface="Calibri"/>
              </a:rPr>
              <a:t>Mandatory</a:t>
            </a:r>
          </a:p>
          <a:p>
            <a:pPr marL="0" indent="0">
              <a:buNone/>
            </a:pPr>
            <a:r>
              <a:rPr lang="en-US" sz="2400" dirty="0">
                <a:solidFill>
                  <a:schemeClr val="tx2"/>
                </a:solidFill>
              </a:rPr>
              <a:t>- A public body </a:t>
            </a:r>
            <a:r>
              <a:rPr lang="en-US" sz="2400" b="1" dirty="0">
                <a:solidFill>
                  <a:schemeClr val="tx2"/>
                </a:solidFill>
              </a:rPr>
              <a:t>shall</a:t>
            </a:r>
            <a:r>
              <a:rPr lang="en-US" sz="2400" dirty="0">
                <a:solidFill>
                  <a:schemeClr val="tx2"/>
                </a:solidFill>
              </a:rPr>
              <a:t> allow a board member with a disability to attend a meeting through electronic means rather than in person as a reasonable accommodation. 	</a:t>
            </a:r>
            <a:endParaRPr lang="en-US" dirty="0">
              <a:solidFill>
                <a:schemeClr val="tx2"/>
              </a:solidFill>
            </a:endParaRPr>
          </a:p>
          <a:p>
            <a:pPr marL="0" indent="0">
              <a:buNone/>
            </a:pPr>
            <a:endParaRPr lang="en-US" sz="2400" dirty="0">
              <a:solidFill>
                <a:schemeClr val="tx2"/>
              </a:solidFill>
              <a:cs typeface="Calibri"/>
            </a:endParaRPr>
          </a:p>
          <a:p>
            <a:pPr marL="0" indent="0">
              <a:buNone/>
            </a:pPr>
            <a:r>
              <a:rPr lang="en-US" sz="2400" b="1" u="sng" dirty="0">
                <a:solidFill>
                  <a:schemeClr val="tx2"/>
                </a:solidFill>
                <a:cs typeface="Calibri"/>
              </a:rPr>
              <a:t>Discretionary </a:t>
            </a:r>
            <a:endParaRPr lang="en-US" sz="2400" dirty="0">
              <a:solidFill>
                <a:schemeClr val="tx2"/>
              </a:solidFill>
            </a:endParaRPr>
          </a:p>
          <a:p>
            <a:pPr marL="0" indent="0">
              <a:buNone/>
            </a:pPr>
            <a:r>
              <a:rPr lang="en-US" sz="2400" dirty="0">
                <a:solidFill>
                  <a:schemeClr val="tx2"/>
                </a:solidFill>
              </a:rPr>
              <a:t>-</a:t>
            </a:r>
            <a:r>
              <a:rPr lang="en-US" sz="2400" b="1" dirty="0">
                <a:solidFill>
                  <a:schemeClr val="tx2"/>
                </a:solidFill>
              </a:rPr>
              <a:t> At the discretion of the chair or presiding officer</a:t>
            </a:r>
            <a:r>
              <a:rPr lang="en-US" sz="2400" dirty="0">
                <a:solidFill>
                  <a:schemeClr val="tx2"/>
                </a:solidFill>
              </a:rPr>
              <a:t>, a public body </a:t>
            </a:r>
            <a:r>
              <a:rPr lang="en-US" sz="2400" b="1" dirty="0">
                <a:solidFill>
                  <a:schemeClr val="tx2"/>
                </a:solidFill>
              </a:rPr>
              <a:t>may </a:t>
            </a:r>
            <a:r>
              <a:rPr lang="en-US" sz="2400" dirty="0">
                <a:solidFill>
                  <a:schemeClr val="tx2"/>
                </a:solidFill>
              </a:rPr>
              <a:t>call a virtual meeting. </a:t>
            </a:r>
            <a:endParaRPr lang="en-US" sz="2400" dirty="0">
              <a:solidFill>
                <a:schemeClr val="tx2"/>
              </a:solidFill>
              <a:cs typeface="Calibri"/>
            </a:endParaRPr>
          </a:p>
          <a:p>
            <a:pPr marL="385445" indent="-385445">
              <a:buAutoNum type="arabicParenR" startAt="2"/>
            </a:pPr>
            <a:endParaRPr lang="en-US" sz="2400" b="1" dirty="0">
              <a:solidFill>
                <a:schemeClr val="tx2"/>
              </a:solidFill>
              <a:cs typeface="Calibri"/>
            </a:endParaRPr>
          </a:p>
          <a:p>
            <a:pPr marL="385445" indent="-385445">
              <a:buAutoNum type="arabicParenR" startAt="2"/>
            </a:pPr>
            <a:endParaRPr lang="en-US" sz="2100" b="1" dirty="0">
              <a:solidFill>
                <a:schemeClr val="tx2"/>
              </a:solidFill>
              <a:cs typeface="Calibri"/>
            </a:endParaRPr>
          </a:p>
        </p:txBody>
      </p:sp>
      <p:sp>
        <p:nvSpPr>
          <p:cNvPr id="5" name="Slide Number Placeholder 4">
            <a:extLst>
              <a:ext uri="{FF2B5EF4-FFF2-40B4-BE49-F238E27FC236}">
                <a16:creationId xmlns:a16="http://schemas.microsoft.com/office/drawing/2014/main" id="{13227DEE-7878-448D-9468-B2E1A2697573}"/>
              </a:ext>
            </a:extLst>
          </p:cNvPr>
          <p:cNvSpPr>
            <a:spLocks noGrp="1"/>
          </p:cNvSpPr>
          <p:nvPr>
            <p:ph type="sldNum" sz="quarter" idx="12"/>
          </p:nvPr>
        </p:nvSpPr>
        <p:spPr/>
        <p:txBody>
          <a:bodyPr/>
          <a:lstStyle/>
          <a:p>
            <a:fld id="{18122B04-48E9-492C-9C9E-152011E77947}" type="slidenum">
              <a:rPr lang="en-US" smtClean="0"/>
              <a:pPr/>
              <a:t>73</a:t>
            </a:fld>
            <a:endParaRPr lang="en-US"/>
          </a:p>
        </p:txBody>
      </p:sp>
      <p:sp>
        <p:nvSpPr>
          <p:cNvPr id="7" name="Title 6">
            <a:extLst>
              <a:ext uri="{FF2B5EF4-FFF2-40B4-BE49-F238E27FC236}">
                <a16:creationId xmlns:a16="http://schemas.microsoft.com/office/drawing/2014/main" id="{ED07EF04-476E-4EDF-A5BD-2691BC28027E}"/>
              </a:ext>
            </a:extLst>
          </p:cNvPr>
          <p:cNvSpPr>
            <a:spLocks noGrp="1"/>
          </p:cNvSpPr>
          <p:nvPr>
            <p:ph type="title"/>
          </p:nvPr>
        </p:nvSpPr>
        <p:spPr/>
        <p:txBody>
          <a:bodyPr>
            <a:normAutofit/>
          </a:bodyPr>
          <a:lstStyle/>
          <a:p>
            <a:r>
              <a:rPr lang="en-US" b="1">
                <a:solidFill>
                  <a:schemeClr val="tx2"/>
                </a:solidFill>
                <a:cs typeface="Calibri"/>
              </a:rPr>
              <a:t>Virtual Meetings</a:t>
            </a:r>
          </a:p>
        </p:txBody>
      </p:sp>
    </p:spTree>
    <p:extLst>
      <p:ext uri="{BB962C8B-B14F-4D97-AF65-F5344CB8AC3E}">
        <p14:creationId xmlns:p14="http://schemas.microsoft.com/office/powerpoint/2010/main" val="3123833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5A2-73B0-48F8-AB70-7B3536A0A9C5}"/>
              </a:ext>
            </a:extLst>
          </p:cNvPr>
          <p:cNvSpPr>
            <a:spLocks noGrp="1"/>
          </p:cNvSpPr>
          <p:nvPr>
            <p:ph type="title"/>
          </p:nvPr>
        </p:nvSpPr>
        <p:spPr/>
        <p:txBody>
          <a:bodyPr>
            <a:normAutofit/>
          </a:bodyPr>
          <a:lstStyle/>
          <a:p>
            <a:r>
              <a:rPr lang="en-US" b="1">
                <a:solidFill>
                  <a:schemeClr val="tx2"/>
                </a:solidFill>
              </a:rPr>
              <a:t>Virtual Meetings Rules </a:t>
            </a:r>
          </a:p>
        </p:txBody>
      </p:sp>
      <p:sp>
        <p:nvSpPr>
          <p:cNvPr id="3" name="Content Placeholder 2">
            <a:extLst>
              <a:ext uri="{FF2B5EF4-FFF2-40B4-BE49-F238E27FC236}">
                <a16:creationId xmlns:a16="http://schemas.microsoft.com/office/drawing/2014/main" id="{A8799230-623E-409F-AE26-B4457944E228}"/>
              </a:ext>
            </a:extLst>
          </p:cNvPr>
          <p:cNvSpPr>
            <a:spLocks noGrp="1"/>
          </p:cNvSpPr>
          <p:nvPr>
            <p:ph idx="1"/>
          </p:nvPr>
        </p:nvSpPr>
        <p:spPr>
          <a:xfrm>
            <a:off x="457200" y="1428524"/>
            <a:ext cx="8229600" cy="4851243"/>
          </a:xfrm>
        </p:spPr>
        <p:txBody>
          <a:bodyPr vert="horz" lIns="91440" tIns="45720" rIns="91440" bIns="45720" rtlCol="0" anchor="t">
            <a:noAutofit/>
          </a:bodyPr>
          <a:lstStyle/>
          <a:p>
            <a:pPr marL="385445" indent="-385445"/>
            <a:r>
              <a:rPr lang="en-US" sz="2400">
                <a:solidFill>
                  <a:schemeClr val="tx2"/>
                </a:solidFill>
                <a:cs typeface="Calibri"/>
              </a:rPr>
              <a:t>Meeting notice must include how the public can monitor or participate in the meeting. </a:t>
            </a:r>
          </a:p>
          <a:p>
            <a:pPr marL="385445" indent="-385445"/>
            <a:r>
              <a:rPr lang="en-US" sz="2400">
                <a:solidFill>
                  <a:schemeClr val="tx2"/>
                </a:solidFill>
                <a:cs typeface="Calibri"/>
              </a:rPr>
              <a:t>Meeting must have an Anchor location. </a:t>
            </a:r>
          </a:p>
          <a:p>
            <a:pPr marL="857250" lvl="1" indent="-457200"/>
            <a:r>
              <a:rPr lang="en-US" sz="2400">
                <a:solidFill>
                  <a:schemeClr val="tx2"/>
                </a:solidFill>
                <a:cs typeface="Calibri"/>
              </a:rPr>
              <a:t>Defined in 10002(b) as "physical location within the geographic jurisdiction of the public body that is open to the public and at which 1 or more members of a public body attend a virtual meeting." </a:t>
            </a:r>
          </a:p>
          <a:p>
            <a:pPr marL="385445" indent="-385445"/>
            <a:r>
              <a:rPr lang="en-US" sz="2400">
                <a:solidFill>
                  <a:schemeClr val="tx2"/>
                </a:solidFill>
                <a:ea typeface="+mn-lt"/>
                <a:cs typeface="+mn-lt"/>
              </a:rPr>
              <a:t>Member and witness identities must be “verified” and their actions “authenticated” to the satisfaction of the Chair.</a:t>
            </a:r>
          </a:p>
          <a:p>
            <a:pPr marL="385445" indent="-385445"/>
            <a:r>
              <a:rPr lang="en-US" sz="2400">
                <a:solidFill>
                  <a:schemeClr val="tx2"/>
                </a:solidFill>
              </a:rPr>
              <a:t>Members and witnesses must be able to do </a:t>
            </a:r>
            <a:r>
              <a:rPr lang="en-US" sz="2400" b="1" u="sng">
                <a:solidFill>
                  <a:schemeClr val="tx2"/>
                </a:solidFill>
              </a:rPr>
              <a:t>one of these</a:t>
            </a:r>
            <a:r>
              <a:rPr lang="en-US" sz="2400">
                <a:solidFill>
                  <a:schemeClr val="tx2"/>
                </a:solidFill>
              </a:rPr>
              <a:t>:</a:t>
            </a:r>
            <a:endParaRPr lang="en-US" sz="2400">
              <a:solidFill>
                <a:schemeClr val="tx2"/>
              </a:solidFill>
              <a:cs typeface="Calibri"/>
            </a:endParaRPr>
          </a:p>
          <a:p>
            <a:pPr lvl="1"/>
            <a:r>
              <a:rPr lang="en-US" sz="2400">
                <a:solidFill>
                  <a:schemeClr val="tx2"/>
                </a:solidFill>
              </a:rPr>
              <a:t>Hear the comments of each member or witness.</a:t>
            </a:r>
            <a:endParaRPr lang="en-US" sz="2400">
              <a:solidFill>
                <a:schemeClr val="tx2"/>
              </a:solidFill>
              <a:cs typeface="Calibri"/>
            </a:endParaRPr>
          </a:p>
          <a:p>
            <a:pPr lvl="1"/>
            <a:r>
              <a:rPr lang="en-US" sz="2400">
                <a:solidFill>
                  <a:schemeClr val="tx2"/>
                </a:solidFill>
              </a:rPr>
              <a:t>Hear the comments of </a:t>
            </a:r>
            <a:r>
              <a:rPr lang="en-US" sz="2400" b="1">
                <a:solidFill>
                  <a:schemeClr val="tx2"/>
                </a:solidFill>
              </a:rPr>
              <a:t>and view </a:t>
            </a:r>
            <a:r>
              <a:rPr lang="en-US" sz="2400">
                <a:solidFill>
                  <a:schemeClr val="tx2"/>
                </a:solidFill>
              </a:rPr>
              <a:t>each member or witness.</a:t>
            </a:r>
            <a:endParaRPr lang="en-US" sz="2400">
              <a:solidFill>
                <a:schemeClr val="tx2"/>
              </a:solidFill>
              <a:cs typeface="Calibri"/>
            </a:endParaRPr>
          </a:p>
          <a:p>
            <a:pPr marL="385445" indent="-385445">
              <a:buFont typeface="Arial"/>
              <a:buChar char="•"/>
            </a:pPr>
            <a:endParaRPr lang="en-US" sz="1400">
              <a:solidFill>
                <a:schemeClr val="tx2"/>
              </a:solidFill>
              <a:cs typeface="Calibri"/>
            </a:endParaRPr>
          </a:p>
          <a:p>
            <a:pPr marL="385445" indent="-385445">
              <a:buAutoNum type="arabicPeriod"/>
            </a:pPr>
            <a:endParaRPr lang="en-US">
              <a:solidFill>
                <a:schemeClr val="tx2"/>
              </a:solidFill>
              <a:cs typeface="Calibri"/>
            </a:endParaRPr>
          </a:p>
        </p:txBody>
      </p:sp>
      <p:sp>
        <p:nvSpPr>
          <p:cNvPr id="5" name="Slide Number Placeholder 4">
            <a:extLst>
              <a:ext uri="{FF2B5EF4-FFF2-40B4-BE49-F238E27FC236}">
                <a16:creationId xmlns:a16="http://schemas.microsoft.com/office/drawing/2014/main" id="{183F1D4C-BA9D-4697-9423-20A28987438C}"/>
              </a:ext>
            </a:extLst>
          </p:cNvPr>
          <p:cNvSpPr>
            <a:spLocks noGrp="1"/>
          </p:cNvSpPr>
          <p:nvPr>
            <p:ph type="sldNum" sz="quarter" idx="12"/>
          </p:nvPr>
        </p:nvSpPr>
        <p:spPr/>
        <p:txBody>
          <a:bodyPr/>
          <a:lstStyle/>
          <a:p>
            <a:fld id="{18122B04-48E9-492C-9C9E-152011E77947}" type="slidenum">
              <a:rPr lang="en-US" smtClean="0"/>
              <a:pPr/>
              <a:t>74</a:t>
            </a:fld>
            <a:endParaRPr lang="en-US"/>
          </a:p>
        </p:txBody>
      </p:sp>
    </p:spTree>
    <p:extLst>
      <p:ext uri="{BB962C8B-B14F-4D97-AF65-F5344CB8AC3E}">
        <p14:creationId xmlns:p14="http://schemas.microsoft.com/office/powerpoint/2010/main" val="4107887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4C2B-9DF8-4683-981C-FB411789D731}"/>
              </a:ext>
            </a:extLst>
          </p:cNvPr>
          <p:cNvSpPr>
            <a:spLocks noGrp="1"/>
          </p:cNvSpPr>
          <p:nvPr>
            <p:ph type="title"/>
          </p:nvPr>
        </p:nvSpPr>
        <p:spPr/>
        <p:txBody>
          <a:bodyPr/>
          <a:lstStyle/>
          <a:p>
            <a:r>
              <a:rPr lang="en-US" b="1">
                <a:solidFill>
                  <a:schemeClr val="tx2"/>
                </a:solidFill>
                <a:cs typeface="Calibri"/>
              </a:rPr>
              <a:t>Virtual Meeting Rules</a:t>
            </a:r>
          </a:p>
        </p:txBody>
      </p:sp>
      <p:sp>
        <p:nvSpPr>
          <p:cNvPr id="3" name="Content Placeholder 2">
            <a:extLst>
              <a:ext uri="{FF2B5EF4-FFF2-40B4-BE49-F238E27FC236}">
                <a16:creationId xmlns:a16="http://schemas.microsoft.com/office/drawing/2014/main" id="{82FE5E5A-829F-4589-BEDD-FEE0D94B28AC}"/>
              </a:ext>
            </a:extLst>
          </p:cNvPr>
          <p:cNvSpPr>
            <a:spLocks noGrp="1"/>
          </p:cNvSpPr>
          <p:nvPr>
            <p:ph idx="1"/>
          </p:nvPr>
        </p:nvSpPr>
        <p:spPr/>
        <p:txBody>
          <a:bodyPr vert="horz" lIns="91440" tIns="45720" rIns="91440" bIns="45720" rtlCol="0" anchor="t">
            <a:normAutofit fontScale="92500" lnSpcReduction="10000"/>
          </a:bodyPr>
          <a:lstStyle/>
          <a:p>
            <a:pPr marL="385445" indent="-385445">
              <a:buFont typeface="Arial,Sans-Serif" pitchFamily="34" charset="0"/>
            </a:pPr>
            <a:r>
              <a:rPr lang="en-US">
                <a:solidFill>
                  <a:schemeClr val="tx2"/>
                </a:solidFill>
                <a:ea typeface="+mn-lt"/>
                <a:cs typeface="+mn-lt"/>
              </a:rPr>
              <a:t>A document “accepted by the presiding officer or chair” must be provided to every member during the meeting and “made available to the public under Section 10003 of this title.”</a:t>
            </a:r>
          </a:p>
          <a:p>
            <a:pPr marL="385445" indent="-385445">
              <a:buFont typeface="Arial,Sans-Serif" pitchFamily="34" charset="0"/>
            </a:pPr>
            <a:r>
              <a:rPr lang="en-US">
                <a:solidFill>
                  <a:schemeClr val="tx2"/>
                </a:solidFill>
                <a:cs typeface="Calibri"/>
              </a:rPr>
              <a:t>The public must be able to monitor the meeting through electronic means (except executive session).</a:t>
            </a:r>
            <a:endParaRPr lang="en-US">
              <a:solidFill>
                <a:schemeClr val="tx2"/>
              </a:solidFill>
              <a:ea typeface="+mn-lt"/>
              <a:cs typeface="+mn-lt"/>
            </a:endParaRPr>
          </a:p>
          <a:p>
            <a:pPr marL="785495" lvl="1" indent="-385445">
              <a:buFont typeface="Arial,Sans-Serif" pitchFamily="34" charset="0"/>
            </a:pPr>
            <a:r>
              <a:rPr lang="en-US">
                <a:solidFill>
                  <a:schemeClr val="tx2"/>
                </a:solidFill>
                <a:cs typeface="Calibri"/>
              </a:rPr>
              <a:t>23-IB08: Audio access only is sufficient.</a:t>
            </a:r>
            <a:endParaRPr lang="en-US">
              <a:solidFill>
                <a:schemeClr val="tx2"/>
              </a:solidFill>
              <a:ea typeface="Calibri"/>
              <a:cs typeface="Calibri"/>
            </a:endParaRPr>
          </a:p>
          <a:p>
            <a:pPr marL="385445" indent="-385445">
              <a:buFont typeface="Arial,Sans-Serif" pitchFamily="34" charset="0"/>
            </a:pPr>
            <a:r>
              <a:rPr lang="en-US">
                <a:solidFill>
                  <a:schemeClr val="tx2"/>
                </a:solidFill>
                <a:cs typeface="Calibri"/>
              </a:rPr>
              <a:t>Public must be able to provide public comment.</a:t>
            </a:r>
            <a:endParaRPr lang="en-US">
              <a:solidFill>
                <a:schemeClr val="tx2"/>
              </a:solidFill>
              <a:ea typeface="+mn-lt"/>
              <a:cs typeface="+mn-lt"/>
            </a:endParaRPr>
          </a:p>
          <a:p>
            <a:pPr marL="385445" indent="-385445">
              <a:buFont typeface="Arial,Sans-Serif" pitchFamily="34" charset="0"/>
            </a:pPr>
            <a:r>
              <a:rPr lang="en-US">
                <a:solidFill>
                  <a:schemeClr val="tx2"/>
                </a:solidFill>
                <a:cs typeface="Calibri"/>
              </a:rPr>
              <a:t>Minutes of the virtual meeting are still required.</a:t>
            </a:r>
          </a:p>
        </p:txBody>
      </p:sp>
      <p:sp>
        <p:nvSpPr>
          <p:cNvPr id="5" name="Slide Number Placeholder 4">
            <a:extLst>
              <a:ext uri="{FF2B5EF4-FFF2-40B4-BE49-F238E27FC236}">
                <a16:creationId xmlns:a16="http://schemas.microsoft.com/office/drawing/2014/main" id="{20F4F2E5-F011-4D6B-B69E-631D21C14003}"/>
              </a:ext>
            </a:extLst>
          </p:cNvPr>
          <p:cNvSpPr>
            <a:spLocks noGrp="1"/>
          </p:cNvSpPr>
          <p:nvPr>
            <p:ph type="sldNum" sz="quarter" idx="12"/>
          </p:nvPr>
        </p:nvSpPr>
        <p:spPr/>
        <p:txBody>
          <a:bodyPr/>
          <a:lstStyle/>
          <a:p>
            <a:fld id="{18122B04-48E9-492C-9C9E-152011E77947}" type="slidenum">
              <a:rPr lang="en-US" smtClean="0"/>
              <a:pPr/>
              <a:t>75</a:t>
            </a:fld>
            <a:endParaRPr lang="en-US"/>
          </a:p>
        </p:txBody>
      </p:sp>
    </p:spTree>
    <p:extLst>
      <p:ext uri="{BB962C8B-B14F-4D97-AF65-F5344CB8AC3E}">
        <p14:creationId xmlns:p14="http://schemas.microsoft.com/office/powerpoint/2010/main" val="19896171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5A2-73B0-48F8-AB70-7B3536A0A9C5}"/>
              </a:ext>
            </a:extLst>
          </p:cNvPr>
          <p:cNvSpPr>
            <a:spLocks noGrp="1"/>
          </p:cNvSpPr>
          <p:nvPr>
            <p:ph type="title"/>
          </p:nvPr>
        </p:nvSpPr>
        <p:spPr/>
        <p:txBody>
          <a:bodyPr>
            <a:normAutofit fontScale="90000"/>
          </a:bodyPr>
          <a:lstStyle/>
          <a:p>
            <a:r>
              <a:rPr lang="en-US" b="1">
                <a:solidFill>
                  <a:schemeClr val="tx2"/>
                </a:solidFill>
              </a:rPr>
              <a:t>Virtual Meetings </a:t>
            </a:r>
            <a:br>
              <a:rPr lang="en-US" b="1">
                <a:solidFill>
                  <a:schemeClr val="tx2"/>
                </a:solidFill>
              </a:rPr>
            </a:br>
            <a:r>
              <a:rPr lang="en-US" b="1">
                <a:solidFill>
                  <a:schemeClr val="tx2"/>
                </a:solidFill>
              </a:rPr>
              <a:t>During a State of Emergency</a:t>
            </a:r>
          </a:p>
        </p:txBody>
      </p:sp>
      <p:sp>
        <p:nvSpPr>
          <p:cNvPr id="3" name="Content Placeholder 2">
            <a:extLst>
              <a:ext uri="{FF2B5EF4-FFF2-40B4-BE49-F238E27FC236}">
                <a16:creationId xmlns:a16="http://schemas.microsoft.com/office/drawing/2014/main" id="{A8799230-623E-409F-AE26-B4457944E228}"/>
              </a:ext>
            </a:extLst>
          </p:cNvPr>
          <p:cNvSpPr>
            <a:spLocks noGrp="1"/>
          </p:cNvSpPr>
          <p:nvPr>
            <p:ph idx="1"/>
          </p:nvPr>
        </p:nvSpPr>
        <p:spPr/>
        <p:txBody>
          <a:bodyPr vert="horz" lIns="91440" tIns="45720" rIns="91440" bIns="45720" rtlCol="0" anchor="t">
            <a:normAutofit fontScale="92500" lnSpcReduction="20000"/>
          </a:bodyPr>
          <a:lstStyle/>
          <a:p>
            <a:r>
              <a:rPr lang="en-US">
                <a:solidFill>
                  <a:schemeClr val="tx2"/>
                </a:solidFill>
                <a:cs typeface="Calibri"/>
              </a:rPr>
              <a:t>The COVID-19 Public Health Emergency ended May 11, 2023, but the exceptions were codified for use in a future emergency.</a:t>
            </a:r>
          </a:p>
          <a:p>
            <a:r>
              <a:rPr lang="en-US">
                <a:solidFill>
                  <a:schemeClr val="tx2"/>
                </a:solidFill>
              </a:rPr>
              <a:t>Any public body can hold a virtual meeting during a state of emergency. </a:t>
            </a:r>
          </a:p>
          <a:p>
            <a:r>
              <a:rPr lang="en-US">
                <a:solidFill>
                  <a:schemeClr val="tx2"/>
                </a:solidFill>
              </a:rPr>
              <a:t>All board members can participate by electronic means.</a:t>
            </a:r>
            <a:endParaRPr lang="en-US">
              <a:solidFill>
                <a:schemeClr val="tx2"/>
              </a:solidFill>
              <a:cs typeface="Calibri"/>
            </a:endParaRPr>
          </a:p>
          <a:p>
            <a:r>
              <a:rPr lang="en-US">
                <a:solidFill>
                  <a:schemeClr val="tx2"/>
                </a:solidFill>
              </a:rPr>
              <a:t>No anchor location required</a:t>
            </a:r>
            <a:endParaRPr lang="en-US">
              <a:solidFill>
                <a:schemeClr val="tx2"/>
              </a:solidFill>
              <a:cs typeface="Calibri"/>
            </a:endParaRPr>
          </a:p>
          <a:p>
            <a:r>
              <a:rPr lang="en-US">
                <a:solidFill>
                  <a:schemeClr val="tx2"/>
                </a:solidFill>
                <a:ea typeface="+mn-lt"/>
                <a:cs typeface="+mn-lt"/>
              </a:rPr>
              <a:t>Same public notice requirements as in-person except posting at the principal office or where the meetings are regularly held is not required</a:t>
            </a:r>
            <a:endParaRPr lang="en-US">
              <a:solidFill>
                <a:schemeClr val="tx2"/>
              </a:solidFill>
              <a:cs typeface="Calibri"/>
            </a:endParaRPr>
          </a:p>
          <a:p>
            <a:endParaRPr lang="en-US">
              <a:solidFill>
                <a:schemeClr val="tx2"/>
              </a:solidFill>
              <a:cs typeface="Calibri"/>
            </a:endParaRPr>
          </a:p>
        </p:txBody>
      </p:sp>
      <p:sp>
        <p:nvSpPr>
          <p:cNvPr id="5" name="Slide Number Placeholder 4">
            <a:extLst>
              <a:ext uri="{FF2B5EF4-FFF2-40B4-BE49-F238E27FC236}">
                <a16:creationId xmlns:a16="http://schemas.microsoft.com/office/drawing/2014/main" id="{183F1D4C-BA9D-4697-9423-20A28987438C}"/>
              </a:ext>
            </a:extLst>
          </p:cNvPr>
          <p:cNvSpPr>
            <a:spLocks noGrp="1"/>
          </p:cNvSpPr>
          <p:nvPr>
            <p:ph type="sldNum" sz="quarter" idx="12"/>
          </p:nvPr>
        </p:nvSpPr>
        <p:spPr/>
        <p:txBody>
          <a:bodyPr/>
          <a:lstStyle/>
          <a:p>
            <a:fld id="{18122B04-48E9-492C-9C9E-152011E77947}" type="slidenum">
              <a:rPr lang="en-US" smtClean="0"/>
              <a:pPr/>
              <a:t>76</a:t>
            </a:fld>
            <a:endParaRPr lang="en-US"/>
          </a:p>
        </p:txBody>
      </p:sp>
    </p:spTree>
    <p:extLst>
      <p:ext uri="{BB962C8B-B14F-4D97-AF65-F5344CB8AC3E}">
        <p14:creationId xmlns:p14="http://schemas.microsoft.com/office/powerpoint/2010/main" val="3676202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5A2-73B0-48F8-AB70-7B3536A0A9C5}"/>
              </a:ext>
            </a:extLst>
          </p:cNvPr>
          <p:cNvSpPr>
            <a:spLocks noGrp="1"/>
          </p:cNvSpPr>
          <p:nvPr>
            <p:ph type="title"/>
          </p:nvPr>
        </p:nvSpPr>
        <p:spPr/>
        <p:txBody>
          <a:bodyPr>
            <a:normAutofit fontScale="90000"/>
          </a:bodyPr>
          <a:lstStyle/>
          <a:p>
            <a:r>
              <a:rPr lang="en-US" b="1">
                <a:solidFill>
                  <a:schemeClr val="tx2"/>
                </a:solidFill>
              </a:rPr>
              <a:t>Virtual Meetings </a:t>
            </a:r>
            <a:br>
              <a:rPr lang="en-US" b="1">
                <a:solidFill>
                  <a:schemeClr val="tx2"/>
                </a:solidFill>
              </a:rPr>
            </a:br>
            <a:r>
              <a:rPr lang="en-US" b="1">
                <a:solidFill>
                  <a:schemeClr val="tx2"/>
                </a:solidFill>
              </a:rPr>
              <a:t>During a State of Emergency</a:t>
            </a:r>
          </a:p>
        </p:txBody>
      </p:sp>
      <p:sp>
        <p:nvSpPr>
          <p:cNvPr id="3" name="Content Placeholder 2">
            <a:extLst>
              <a:ext uri="{FF2B5EF4-FFF2-40B4-BE49-F238E27FC236}">
                <a16:creationId xmlns:a16="http://schemas.microsoft.com/office/drawing/2014/main" id="{A8799230-623E-409F-AE26-B4457944E228}"/>
              </a:ext>
            </a:extLst>
          </p:cNvPr>
          <p:cNvSpPr>
            <a:spLocks noGrp="1"/>
          </p:cNvSpPr>
          <p:nvPr>
            <p:ph idx="1"/>
          </p:nvPr>
        </p:nvSpPr>
        <p:spPr/>
        <p:txBody>
          <a:bodyPr vert="horz" lIns="91440" tIns="45720" rIns="91440" bIns="45720" rtlCol="0" anchor="t">
            <a:normAutofit fontScale="92500" lnSpcReduction="20000"/>
          </a:bodyPr>
          <a:lstStyle/>
          <a:p>
            <a:endParaRPr lang="en-US">
              <a:solidFill>
                <a:schemeClr val="tx2"/>
              </a:solidFill>
              <a:cs typeface="Calibri"/>
            </a:endParaRPr>
          </a:p>
          <a:p>
            <a:r>
              <a:rPr lang="en-US">
                <a:solidFill>
                  <a:schemeClr val="tx2"/>
                </a:solidFill>
              </a:rPr>
              <a:t>If the law requires a public body to keep a verbatim transcript, the public body still must keep a verbatim transcript.</a:t>
            </a:r>
            <a:endParaRPr lang="en-US">
              <a:solidFill>
                <a:schemeClr val="tx2"/>
              </a:solidFill>
              <a:cs typeface="Calibri"/>
            </a:endParaRPr>
          </a:p>
          <a:p>
            <a:r>
              <a:rPr lang="en-US">
                <a:solidFill>
                  <a:schemeClr val="tx2"/>
                </a:solidFill>
              </a:rPr>
              <a:t>Only elected public bodies: A document used during the meeting by a member or witness that is accepted by the Chair must be immediately transmitted to each member or witness participating </a:t>
            </a:r>
            <a:r>
              <a:rPr lang="en-US" b="1" u="sng">
                <a:solidFill>
                  <a:schemeClr val="tx2"/>
                </a:solidFill>
              </a:rPr>
              <a:t>and </a:t>
            </a:r>
            <a:r>
              <a:rPr lang="en-US">
                <a:solidFill>
                  <a:schemeClr val="tx2"/>
                </a:solidFill>
              </a:rPr>
              <a:t>the public must be able to view a recording of the meeting “within a reasonable time after” the meeting concludes.</a:t>
            </a:r>
            <a:endParaRPr lang="en-US" b="1" u="sng">
              <a:solidFill>
                <a:schemeClr val="tx2"/>
              </a:solidFill>
            </a:endParaRPr>
          </a:p>
        </p:txBody>
      </p:sp>
      <p:sp>
        <p:nvSpPr>
          <p:cNvPr id="5" name="Slide Number Placeholder 4">
            <a:extLst>
              <a:ext uri="{FF2B5EF4-FFF2-40B4-BE49-F238E27FC236}">
                <a16:creationId xmlns:a16="http://schemas.microsoft.com/office/drawing/2014/main" id="{183F1D4C-BA9D-4697-9423-20A28987438C}"/>
              </a:ext>
            </a:extLst>
          </p:cNvPr>
          <p:cNvSpPr>
            <a:spLocks noGrp="1"/>
          </p:cNvSpPr>
          <p:nvPr>
            <p:ph type="sldNum" sz="quarter" idx="12"/>
          </p:nvPr>
        </p:nvSpPr>
        <p:spPr/>
        <p:txBody>
          <a:bodyPr/>
          <a:lstStyle/>
          <a:p>
            <a:fld id="{18122B04-48E9-492C-9C9E-152011E77947}" type="slidenum">
              <a:rPr lang="en-US" smtClean="0"/>
              <a:pPr/>
              <a:t>77</a:t>
            </a:fld>
            <a:endParaRPr lang="en-US"/>
          </a:p>
        </p:txBody>
      </p:sp>
    </p:spTree>
    <p:extLst>
      <p:ext uri="{BB962C8B-B14F-4D97-AF65-F5344CB8AC3E}">
        <p14:creationId xmlns:p14="http://schemas.microsoft.com/office/powerpoint/2010/main" val="451080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5A2-73B0-48F8-AB70-7B3536A0A9C5}"/>
              </a:ext>
            </a:extLst>
          </p:cNvPr>
          <p:cNvSpPr>
            <a:spLocks noGrp="1"/>
          </p:cNvSpPr>
          <p:nvPr>
            <p:ph type="title"/>
          </p:nvPr>
        </p:nvSpPr>
        <p:spPr/>
        <p:txBody>
          <a:bodyPr>
            <a:normAutofit/>
          </a:bodyPr>
          <a:lstStyle/>
          <a:p>
            <a:r>
              <a:rPr lang="en-US" b="1">
                <a:solidFill>
                  <a:schemeClr val="tx2"/>
                </a:solidFill>
              </a:rPr>
              <a:t>Final Words on Virtual Meetings</a:t>
            </a:r>
          </a:p>
        </p:txBody>
      </p:sp>
      <p:sp>
        <p:nvSpPr>
          <p:cNvPr id="3" name="Content Placeholder 2">
            <a:extLst>
              <a:ext uri="{FF2B5EF4-FFF2-40B4-BE49-F238E27FC236}">
                <a16:creationId xmlns:a16="http://schemas.microsoft.com/office/drawing/2014/main" id="{A8799230-623E-409F-AE26-B4457944E228}"/>
              </a:ext>
            </a:extLst>
          </p:cNvPr>
          <p:cNvSpPr>
            <a:spLocks noGrp="1"/>
          </p:cNvSpPr>
          <p:nvPr>
            <p:ph idx="1"/>
          </p:nvPr>
        </p:nvSpPr>
        <p:spPr/>
        <p:txBody>
          <a:bodyPr vert="horz" lIns="91440" tIns="45720" rIns="91440" bIns="45720" rtlCol="0" anchor="t">
            <a:normAutofit fontScale="92500" lnSpcReduction="20000"/>
          </a:bodyPr>
          <a:lstStyle/>
          <a:p>
            <a:r>
              <a:rPr lang="en-US" dirty="0">
                <a:solidFill>
                  <a:schemeClr val="tx2"/>
                </a:solidFill>
              </a:rPr>
              <a:t>All actions taken during a virtual meeting have the same legal effect as if it was an in-person meeting.</a:t>
            </a:r>
            <a:endParaRPr lang="en-US" dirty="0">
              <a:solidFill>
                <a:schemeClr val="tx2"/>
              </a:solidFill>
              <a:cs typeface="Calibri"/>
            </a:endParaRPr>
          </a:p>
          <a:p>
            <a:r>
              <a:rPr lang="en-US" dirty="0">
                <a:solidFill>
                  <a:schemeClr val="tx2"/>
                </a:solidFill>
              </a:rPr>
              <a:t>Virtual participants count toward quorum.</a:t>
            </a:r>
            <a:endParaRPr lang="en-US" dirty="0">
              <a:solidFill>
                <a:schemeClr val="tx2"/>
              </a:solidFill>
              <a:cs typeface="Calibri"/>
            </a:endParaRPr>
          </a:p>
          <a:p>
            <a:r>
              <a:rPr lang="en-US" dirty="0">
                <a:solidFill>
                  <a:schemeClr val="tx2"/>
                </a:solidFill>
              </a:rPr>
              <a:t>Virtual participants are allowed to vote.</a:t>
            </a:r>
            <a:endParaRPr lang="en-US" dirty="0">
              <a:solidFill>
                <a:schemeClr val="tx2"/>
              </a:solidFill>
              <a:cs typeface="Calibri"/>
            </a:endParaRPr>
          </a:p>
          <a:p>
            <a:r>
              <a:rPr lang="en-US" dirty="0">
                <a:solidFill>
                  <a:schemeClr val="tx2"/>
                </a:solidFill>
              </a:rPr>
              <a:t>Technological problems that limit public access will not invalidate the meeting or actions taken during the meeting. </a:t>
            </a:r>
          </a:p>
          <a:p>
            <a:r>
              <a:rPr lang="en-US" dirty="0">
                <a:solidFill>
                  <a:schemeClr val="tx2"/>
                </a:solidFill>
                <a:cs typeface="Calibri"/>
              </a:rPr>
              <a:t>Individual public bodies may have statutory authority to always have virtual meetings</a:t>
            </a:r>
          </a:p>
        </p:txBody>
      </p:sp>
      <p:sp>
        <p:nvSpPr>
          <p:cNvPr id="5" name="Slide Number Placeholder 4">
            <a:extLst>
              <a:ext uri="{FF2B5EF4-FFF2-40B4-BE49-F238E27FC236}">
                <a16:creationId xmlns:a16="http://schemas.microsoft.com/office/drawing/2014/main" id="{183F1D4C-BA9D-4697-9423-20A28987438C}"/>
              </a:ext>
            </a:extLst>
          </p:cNvPr>
          <p:cNvSpPr>
            <a:spLocks noGrp="1"/>
          </p:cNvSpPr>
          <p:nvPr>
            <p:ph type="sldNum" sz="quarter" idx="12"/>
          </p:nvPr>
        </p:nvSpPr>
        <p:spPr/>
        <p:txBody>
          <a:bodyPr/>
          <a:lstStyle/>
          <a:p>
            <a:fld id="{18122B04-48E9-492C-9C9E-152011E77947}" type="slidenum">
              <a:rPr lang="en-US" smtClean="0"/>
              <a:pPr/>
              <a:t>78</a:t>
            </a:fld>
            <a:endParaRPr lang="en-US"/>
          </a:p>
        </p:txBody>
      </p:sp>
    </p:spTree>
    <p:extLst>
      <p:ext uri="{BB962C8B-B14F-4D97-AF65-F5344CB8AC3E}">
        <p14:creationId xmlns:p14="http://schemas.microsoft.com/office/powerpoint/2010/main" val="5602450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FBBE-7655-41E0-BB91-1BC935FB8F9C}"/>
              </a:ext>
            </a:extLst>
          </p:cNvPr>
          <p:cNvSpPr>
            <a:spLocks noGrp="1"/>
          </p:cNvSpPr>
          <p:nvPr>
            <p:ph type="title"/>
          </p:nvPr>
        </p:nvSpPr>
        <p:spPr/>
        <p:txBody>
          <a:bodyPr/>
          <a:lstStyle/>
          <a:p>
            <a:r>
              <a:rPr lang="en-US" b="1">
                <a:solidFill>
                  <a:schemeClr val="tx2"/>
                </a:solidFill>
              </a:rPr>
              <a:t>Question and Answer </a:t>
            </a:r>
          </a:p>
        </p:txBody>
      </p:sp>
      <p:pic>
        <p:nvPicPr>
          <p:cNvPr id="4" name="Picture 5">
            <a:extLst>
              <a:ext uri="{FF2B5EF4-FFF2-40B4-BE49-F238E27FC236}">
                <a16:creationId xmlns:a16="http://schemas.microsoft.com/office/drawing/2014/main" id="{2911D8AD-5349-4AB2-8F63-652D5185746C}"/>
              </a:ext>
            </a:extLst>
          </p:cNvPr>
          <p:cNvPicPr>
            <a:picLocks noGrp="1" noChangeAspect="1"/>
          </p:cNvPicPr>
          <p:nvPr>
            <p:ph idx="1"/>
          </p:nvPr>
        </p:nvPicPr>
        <p:blipFill>
          <a:blip r:embed="rId2"/>
          <a:stretch>
            <a:fillRect/>
          </a:stretch>
        </p:blipFill>
        <p:spPr>
          <a:xfrm>
            <a:off x="2054114" y="1651571"/>
            <a:ext cx="5660663" cy="5087575"/>
          </a:xfrm>
        </p:spPr>
      </p:pic>
      <p:sp>
        <p:nvSpPr>
          <p:cNvPr id="5" name="Slide Number Placeholder 4">
            <a:extLst>
              <a:ext uri="{FF2B5EF4-FFF2-40B4-BE49-F238E27FC236}">
                <a16:creationId xmlns:a16="http://schemas.microsoft.com/office/drawing/2014/main" id="{05FA83BA-9827-44FF-81F0-87B28A02C9A0}"/>
              </a:ext>
            </a:extLst>
          </p:cNvPr>
          <p:cNvSpPr>
            <a:spLocks noGrp="1"/>
          </p:cNvSpPr>
          <p:nvPr>
            <p:ph type="sldNum" sz="quarter" idx="12"/>
          </p:nvPr>
        </p:nvSpPr>
        <p:spPr/>
        <p:txBody>
          <a:bodyPr/>
          <a:lstStyle/>
          <a:p>
            <a:fld id="{18122B04-48E9-492C-9C9E-152011E77947}" type="slidenum">
              <a:rPr lang="en-US" dirty="0" smtClean="0"/>
              <a:pPr/>
              <a:t>79</a:t>
            </a:fld>
            <a:endParaRPr lang="en-US"/>
          </a:p>
        </p:txBody>
      </p:sp>
    </p:spTree>
    <p:extLst>
      <p:ext uri="{BB962C8B-B14F-4D97-AF65-F5344CB8AC3E}">
        <p14:creationId xmlns:p14="http://schemas.microsoft.com/office/powerpoint/2010/main" val="206271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281113"/>
          </a:xfrm>
        </p:spPr>
        <p:txBody>
          <a:bodyPr/>
          <a:lstStyle/>
          <a:p>
            <a:r>
              <a:rPr lang="en-US" b="1" dirty="0">
                <a:solidFill>
                  <a:schemeClr val="accent1">
                    <a:lumMod val="75000"/>
                  </a:schemeClr>
                </a:solidFill>
                <a:cs typeface="Calibri"/>
              </a:rPr>
              <a:t>What This Presentation Will Cover</a:t>
            </a:r>
            <a:endParaRPr lang="en-US" dirty="0"/>
          </a:p>
        </p:txBody>
      </p:sp>
      <p:sp>
        <p:nvSpPr>
          <p:cNvPr id="3" name="Content Placeholder 2"/>
          <p:cNvSpPr>
            <a:spLocks noGrp="1"/>
          </p:cNvSpPr>
          <p:nvPr>
            <p:ph idx="1"/>
          </p:nvPr>
        </p:nvSpPr>
        <p:spPr>
          <a:xfrm>
            <a:off x="190869" y="1143000"/>
            <a:ext cx="8731538" cy="5578475"/>
          </a:xfrm>
        </p:spPr>
        <p:txBody>
          <a:bodyPr vert="horz" lIns="91440" tIns="45720" rIns="91440" bIns="45720" rtlCol="0" anchor="t">
            <a:noAutofit/>
          </a:bodyPr>
          <a:lstStyle/>
          <a:p>
            <a:r>
              <a:rPr lang="en-US" sz="1600" dirty="0">
                <a:solidFill>
                  <a:schemeClr val="tx2"/>
                </a:solidFill>
                <a:cs typeface="Calibri"/>
              </a:rPr>
              <a:t>FOIA Coordinators’ Duties and Responsibilities presented by Deputy Attorney General Dorey Cole</a:t>
            </a:r>
            <a:endParaRPr lang="en-US" sz="1600" dirty="0">
              <a:solidFill>
                <a:schemeClr val="tx2"/>
              </a:solidFill>
              <a:ea typeface="Calibri"/>
              <a:cs typeface="Calibri"/>
            </a:endParaRPr>
          </a:p>
          <a:p>
            <a:endParaRPr lang="en-US" sz="1600" dirty="0">
              <a:solidFill>
                <a:schemeClr val="tx2"/>
              </a:solidFill>
              <a:cs typeface="Calibri"/>
            </a:endParaRPr>
          </a:p>
          <a:p>
            <a:r>
              <a:rPr lang="en-US" sz="1600" dirty="0">
                <a:solidFill>
                  <a:schemeClr val="tx2"/>
                </a:solidFill>
                <a:cs typeface="Calibri"/>
              </a:rPr>
              <a:t>FOIA Petitions presented by Deputy Attorney General Dorey Cole</a:t>
            </a:r>
            <a:br>
              <a:rPr lang="en-US" sz="1600" dirty="0">
                <a:solidFill>
                  <a:schemeClr val="tx2"/>
                </a:solidFill>
                <a:cs typeface="Calibri"/>
              </a:rPr>
            </a:br>
            <a:r>
              <a:rPr lang="en-US" sz="1600" dirty="0">
                <a:solidFill>
                  <a:schemeClr val="tx2"/>
                </a:solidFill>
                <a:cs typeface="Calibri"/>
              </a:rPr>
              <a:t> </a:t>
            </a:r>
            <a:endParaRPr lang="en-US" sz="1600" dirty="0">
              <a:solidFill>
                <a:schemeClr val="tx2"/>
              </a:solidFill>
              <a:ea typeface="Calibri"/>
              <a:cs typeface="Calibri"/>
            </a:endParaRPr>
          </a:p>
          <a:p>
            <a:r>
              <a:rPr lang="en-US" sz="1600" dirty="0">
                <a:solidFill>
                  <a:schemeClr val="tx2"/>
                </a:solidFill>
                <a:cs typeface="Calibri"/>
              </a:rPr>
              <a:t>Responding to Requests for Public Records presented by Deputy Attorney General John Tarburton</a:t>
            </a:r>
            <a:br>
              <a:rPr lang="en-US" sz="1600" dirty="0">
                <a:solidFill>
                  <a:schemeClr val="tx2"/>
                </a:solidFill>
                <a:cs typeface="Calibri"/>
              </a:rPr>
            </a:br>
            <a:r>
              <a:rPr lang="en-US" sz="1600" dirty="0">
                <a:solidFill>
                  <a:schemeClr val="tx2"/>
                </a:solidFill>
                <a:cs typeface="Calibri"/>
              </a:rPr>
              <a:t> </a:t>
            </a:r>
            <a:endParaRPr lang="en-US" sz="1600" dirty="0">
              <a:solidFill>
                <a:schemeClr val="tx2"/>
              </a:solidFill>
              <a:ea typeface="Calibri"/>
              <a:cs typeface="Calibri"/>
            </a:endParaRPr>
          </a:p>
          <a:p>
            <a:r>
              <a:rPr lang="en-US" sz="1600" dirty="0">
                <a:solidFill>
                  <a:schemeClr val="tx2"/>
                </a:solidFill>
                <a:cs typeface="Calibri"/>
              </a:rPr>
              <a:t>Fees presented by Deputy Attorney General Joseph Handlon  </a:t>
            </a:r>
            <a:br>
              <a:rPr lang="en-US" sz="1600" dirty="0">
                <a:solidFill>
                  <a:schemeClr val="tx2"/>
                </a:solidFill>
                <a:cs typeface="Calibri"/>
              </a:rPr>
            </a:br>
            <a:r>
              <a:rPr lang="en-US" sz="1600" dirty="0">
                <a:solidFill>
                  <a:schemeClr val="tx2"/>
                </a:solidFill>
                <a:cs typeface="Calibri"/>
              </a:rPr>
              <a:t>  </a:t>
            </a:r>
            <a:endParaRPr lang="en-US" sz="1600" dirty="0">
              <a:solidFill>
                <a:schemeClr val="tx2"/>
              </a:solidFill>
              <a:ea typeface="Calibri"/>
              <a:cs typeface="Calibri"/>
            </a:endParaRPr>
          </a:p>
          <a:p>
            <a:r>
              <a:rPr lang="en-US" sz="1600" dirty="0">
                <a:solidFill>
                  <a:schemeClr val="tx2"/>
                </a:solidFill>
                <a:cs typeface="Calibri"/>
              </a:rPr>
              <a:t>Open Meetings presented by Deputy Attorneys General Jason Staib &amp; Emily Burton</a:t>
            </a:r>
            <a:br>
              <a:rPr lang="en-US" sz="1600" dirty="0">
                <a:solidFill>
                  <a:schemeClr val="tx2"/>
                </a:solidFill>
                <a:ea typeface="+mn-lt"/>
                <a:cs typeface="+mn-lt"/>
              </a:rPr>
            </a:br>
            <a:endParaRPr lang="en-US" sz="1600" dirty="0">
              <a:solidFill>
                <a:schemeClr val="tx2"/>
              </a:solidFill>
              <a:ea typeface="+mn-lt"/>
              <a:cs typeface="+mn-lt"/>
            </a:endParaRPr>
          </a:p>
          <a:p>
            <a:r>
              <a:rPr lang="en-US" sz="1600" dirty="0">
                <a:solidFill>
                  <a:schemeClr val="tx2"/>
                </a:solidFill>
                <a:cs typeface="Calibri"/>
              </a:rPr>
              <a:t>Public Comment presented by Deputy Attorney General Victoria Groff</a:t>
            </a:r>
            <a:r>
              <a:rPr lang="en-US" sz="1600" dirty="0">
                <a:solidFill>
                  <a:schemeClr val="tx2"/>
                </a:solidFill>
                <a:ea typeface="+mn-lt"/>
                <a:cs typeface="+mn-lt"/>
              </a:rPr>
              <a:t>  </a:t>
            </a:r>
            <a:br>
              <a:rPr lang="en-US" sz="1600" dirty="0">
                <a:solidFill>
                  <a:schemeClr val="tx2"/>
                </a:solidFill>
                <a:ea typeface="+mn-lt"/>
                <a:cs typeface="+mn-lt"/>
              </a:rPr>
            </a:br>
            <a:endParaRPr lang="en-US" sz="1600" dirty="0">
              <a:solidFill>
                <a:schemeClr val="tx2"/>
              </a:solidFill>
              <a:ea typeface="+mn-lt"/>
              <a:cs typeface="+mn-lt"/>
            </a:endParaRPr>
          </a:p>
          <a:p>
            <a:r>
              <a:rPr lang="en-US" sz="1600" dirty="0">
                <a:solidFill>
                  <a:schemeClr val="tx2"/>
                </a:solidFill>
                <a:cs typeface="Calibri"/>
              </a:rPr>
              <a:t>Executive Sessions presented by Deputy Attorney General Victoria Groff</a:t>
            </a:r>
            <a:br>
              <a:rPr lang="en-US" sz="1600" dirty="0">
                <a:solidFill>
                  <a:schemeClr val="tx2"/>
                </a:solidFill>
                <a:cs typeface="Calibri"/>
              </a:rPr>
            </a:br>
            <a:endParaRPr lang="en-US" sz="1600" dirty="0">
              <a:solidFill>
                <a:schemeClr val="tx2"/>
              </a:solidFill>
              <a:cs typeface="Calibri"/>
            </a:endParaRPr>
          </a:p>
          <a:p>
            <a:r>
              <a:rPr lang="en-US" sz="1600" dirty="0">
                <a:solidFill>
                  <a:schemeClr val="tx2"/>
                </a:solidFill>
                <a:cs typeface="Calibri"/>
              </a:rPr>
              <a:t>Virtual Meetings presented by Deputy Attorney General Victoria Groff </a:t>
            </a:r>
            <a:endParaRPr lang="en-US" sz="1600" dirty="0">
              <a:solidFill>
                <a:schemeClr val="tx2"/>
              </a:solidFill>
            </a:endParaRPr>
          </a:p>
          <a:p>
            <a:endParaRPr lang="en-US" sz="1600" dirty="0">
              <a:solidFill>
                <a:schemeClr val="tx2"/>
              </a:solidFill>
              <a:cs typeface="Calibri"/>
            </a:endParaRPr>
          </a:p>
          <a:p>
            <a:r>
              <a:rPr lang="en-US" sz="1600" dirty="0">
                <a:solidFill>
                  <a:schemeClr val="tx2"/>
                </a:solidFill>
                <a:cs typeface="Calibri"/>
              </a:rPr>
              <a:t>Panel of FOIA Coordinators – Questions &amp; Answers Session presented by Deputy Attorneys General Victoria Groff and Emily Burton</a:t>
            </a:r>
            <a:br>
              <a:rPr lang="en-US" sz="1600" dirty="0">
                <a:solidFill>
                  <a:schemeClr val="tx2"/>
                </a:solidFill>
                <a:cs typeface="Calibri"/>
              </a:rPr>
            </a:br>
            <a:endParaRPr lang="en-US" sz="1600" dirty="0">
              <a:solidFill>
                <a:schemeClr val="tx2"/>
              </a:solidFill>
              <a:cs typeface="Calibri"/>
            </a:endParaRPr>
          </a:p>
          <a:p>
            <a:r>
              <a:rPr lang="en-US" sz="1600" dirty="0">
                <a:solidFill>
                  <a:schemeClr val="tx2"/>
                </a:solidFill>
                <a:cs typeface="Calibri"/>
              </a:rPr>
              <a:t>Judicial and AG Opinions re: FOIA for the last two years </a:t>
            </a:r>
            <a:br>
              <a:rPr lang="en-US" sz="1400" dirty="0"/>
            </a:br>
            <a:endParaRPr lang="en-US" dirty="0">
              <a:solidFill>
                <a:srgbClr val="0070C0"/>
              </a:solidFill>
              <a:cs typeface="Calibri"/>
            </a:endParaRPr>
          </a:p>
        </p:txBody>
      </p:sp>
      <p:sp>
        <p:nvSpPr>
          <p:cNvPr id="4" name="Slide Number Placeholder 3"/>
          <p:cNvSpPr>
            <a:spLocks noGrp="1"/>
          </p:cNvSpPr>
          <p:nvPr>
            <p:ph type="sldNum" sz="quarter" idx="12"/>
          </p:nvPr>
        </p:nvSpPr>
        <p:spPr/>
        <p:txBody>
          <a:bodyPr/>
          <a:lstStyle/>
          <a:p>
            <a:fld id="{18122B04-48E9-492C-9C9E-152011E77947}"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BC39-A8BB-4527-89DF-04E1B6AA92DE}"/>
              </a:ext>
            </a:extLst>
          </p:cNvPr>
          <p:cNvSpPr>
            <a:spLocks noGrp="1"/>
          </p:cNvSpPr>
          <p:nvPr>
            <p:ph type="title"/>
          </p:nvPr>
        </p:nvSpPr>
        <p:spPr>
          <a:xfrm>
            <a:off x="457200" y="414966"/>
            <a:ext cx="8229600" cy="1731475"/>
          </a:xfrm>
        </p:spPr>
        <p:txBody>
          <a:bodyPr>
            <a:normAutofit fontScale="90000"/>
          </a:bodyPr>
          <a:lstStyle/>
          <a:p>
            <a:br>
              <a:rPr lang="en-US" sz="3600" b="1" dirty="0"/>
            </a:br>
            <a:r>
              <a:rPr lang="en-US" b="1" dirty="0">
                <a:solidFill>
                  <a:schemeClr val="tx2"/>
                </a:solidFill>
              </a:rPr>
              <a:t>FOIA Coordinators’ Duties and Responsibilities</a:t>
            </a:r>
            <a:br>
              <a:rPr lang="en-US" sz="3600" dirty="0"/>
            </a:br>
            <a:endParaRPr lang="en-US" dirty="0"/>
          </a:p>
        </p:txBody>
      </p:sp>
      <p:sp>
        <p:nvSpPr>
          <p:cNvPr id="3" name="Content Placeholder 2">
            <a:extLst>
              <a:ext uri="{FF2B5EF4-FFF2-40B4-BE49-F238E27FC236}">
                <a16:creationId xmlns:a16="http://schemas.microsoft.com/office/drawing/2014/main" id="{8857AC93-71AF-46BE-8D75-1382D77B56CC}"/>
              </a:ext>
            </a:extLst>
          </p:cNvPr>
          <p:cNvSpPr>
            <a:spLocks noGrp="1"/>
          </p:cNvSpPr>
          <p:nvPr>
            <p:ph idx="1"/>
          </p:nvPr>
        </p:nvSpPr>
        <p:spPr>
          <a:xfrm>
            <a:off x="457200" y="1917071"/>
            <a:ext cx="8229600" cy="4525963"/>
          </a:xfrm>
        </p:spPr>
        <p:txBody>
          <a:bodyPr vert="horz" lIns="91440" tIns="45720" rIns="91440" bIns="45720" rtlCol="0" anchor="t">
            <a:normAutofit/>
          </a:bodyPr>
          <a:lstStyle/>
          <a:p>
            <a:pPr marL="0" indent="0" algn="ctr">
              <a:buNone/>
            </a:pPr>
            <a:endParaRPr lang="en-US" b="1" dirty="0">
              <a:solidFill>
                <a:schemeClr val="tx2"/>
              </a:solidFill>
            </a:endParaRPr>
          </a:p>
          <a:p>
            <a:pPr marL="0" indent="0" algn="ctr">
              <a:buNone/>
            </a:pPr>
            <a:r>
              <a:rPr lang="en-US" sz="3600" b="1" dirty="0">
                <a:solidFill>
                  <a:schemeClr val="tx2"/>
                </a:solidFill>
              </a:rPr>
              <a:t>Presented by:</a:t>
            </a:r>
            <a:endParaRPr lang="en-US" sz="3600" b="1" dirty="0">
              <a:solidFill>
                <a:schemeClr val="tx2"/>
              </a:solidFill>
              <a:cs typeface="Calibri"/>
            </a:endParaRPr>
          </a:p>
          <a:p>
            <a:pPr marL="0" indent="0" algn="ctr">
              <a:buNone/>
            </a:pPr>
            <a:r>
              <a:rPr lang="en-US" sz="3600" b="1" dirty="0">
                <a:solidFill>
                  <a:schemeClr val="tx2"/>
                </a:solidFill>
                <a:cs typeface="Calibri"/>
              </a:rPr>
              <a:t>Deputy Attorney General</a:t>
            </a:r>
          </a:p>
          <a:p>
            <a:pPr marL="0" indent="0" algn="ctr">
              <a:buNone/>
            </a:pPr>
            <a:r>
              <a:rPr lang="en-US" sz="3600" b="1" dirty="0">
                <a:solidFill>
                  <a:schemeClr val="tx2"/>
                </a:solidFill>
                <a:cs typeface="Calibri"/>
              </a:rPr>
              <a:t>Dorey Cole</a:t>
            </a:r>
            <a:endParaRPr lang="en-US" sz="3600" dirty="0">
              <a:solidFill>
                <a:schemeClr val="tx2"/>
              </a:solidFill>
            </a:endParaRPr>
          </a:p>
        </p:txBody>
      </p:sp>
      <p:sp>
        <p:nvSpPr>
          <p:cNvPr id="5" name="Slide Number Placeholder 4">
            <a:extLst>
              <a:ext uri="{FF2B5EF4-FFF2-40B4-BE49-F238E27FC236}">
                <a16:creationId xmlns:a16="http://schemas.microsoft.com/office/drawing/2014/main" id="{66605C01-EA20-46A5-9AA6-908C98FADC01}"/>
              </a:ext>
            </a:extLst>
          </p:cNvPr>
          <p:cNvSpPr>
            <a:spLocks noGrp="1"/>
          </p:cNvSpPr>
          <p:nvPr>
            <p:ph type="sldNum" sz="quarter" idx="12"/>
          </p:nvPr>
        </p:nvSpPr>
        <p:spPr/>
        <p:txBody>
          <a:bodyPr/>
          <a:lstStyle/>
          <a:p>
            <a:fld id="{18122B04-48E9-492C-9C9E-152011E77947}" type="slidenum">
              <a:rPr lang="en-US" smtClean="0"/>
              <a:pPr/>
              <a:t>9</a:t>
            </a:fld>
            <a:endParaRPr lang="en-US"/>
          </a:p>
        </p:txBody>
      </p:sp>
    </p:spTree>
    <p:extLst>
      <p:ext uri="{BB962C8B-B14F-4D97-AF65-F5344CB8AC3E}">
        <p14:creationId xmlns:p14="http://schemas.microsoft.com/office/powerpoint/2010/main" val="1472221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FBA50DBDA63D49B814793F7DF4C61B" ma:contentTypeVersion="4" ma:contentTypeDescription="Create a new document." ma:contentTypeScope="" ma:versionID="e3de7aae15fb600299987924cc3dc9f7">
  <xsd:schema xmlns:xsd="http://www.w3.org/2001/XMLSchema" xmlns:xs="http://www.w3.org/2001/XMLSchema" xmlns:p="http://schemas.microsoft.com/office/2006/metadata/properties" xmlns:ns2="18e0f1d9-c5b9-4aa3-9099-ac876d92adc6" targetNamespace="http://schemas.microsoft.com/office/2006/metadata/properties" ma:root="true" ma:fieldsID="81187bd7e193c465ea3b6a391afc9ce0" ns2:_="">
    <xsd:import namespace="18e0f1d9-c5b9-4aa3-9099-ac876d92adc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0f1d9-c5b9-4aa3-9099-ac876d92a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2B2EC-FC7B-48E7-A6EE-559F3CA6CE8C}">
  <ds:schemaRefs>
    <ds:schemaRef ds:uri="a28768e8-e7e2-4e3d-8dc8-b347d40169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8CDCE3-2BA0-43C7-8590-B4271040C7B7}">
  <ds:schemaRefs>
    <ds:schemaRef ds:uri="http://schemas.microsoft.com/sharepoint/v3/contenttype/forms"/>
  </ds:schemaRefs>
</ds:datastoreItem>
</file>

<file path=customXml/itemProps3.xml><?xml version="1.0" encoding="utf-8"?>
<ds:datastoreItem xmlns:ds="http://schemas.openxmlformats.org/officeDocument/2006/customXml" ds:itemID="{4EA277C5-DB93-46E7-BEEB-7338FE56309B}">
  <ds:schemaRefs>
    <ds:schemaRef ds:uri="18e0f1d9-c5b9-4aa3-9099-ac876d92ad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513</TotalTime>
  <Words>5370</Words>
  <Application>Microsoft Office PowerPoint</Application>
  <PresentationFormat>On-screen Show (4:3)</PresentationFormat>
  <Paragraphs>529</Paragraphs>
  <Slides>79</Slides>
  <Notes>36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79</vt:i4>
      </vt:variant>
    </vt:vector>
  </HeadingPairs>
  <TitlesOfParts>
    <vt:vector size="93" baseType="lpstr">
      <vt:lpstr>ＭＳ Ｐゴシック</vt:lpstr>
      <vt:lpstr>Aptos</vt:lpstr>
      <vt:lpstr>Aptos Display</vt:lpstr>
      <vt:lpstr>Arial</vt:lpstr>
      <vt:lpstr>Arial Narrow</vt:lpstr>
      <vt:lpstr>Arial Rounded MT Bold</vt:lpstr>
      <vt:lpstr>Arial,Sans-Serif</vt:lpstr>
      <vt:lpstr>Calibri</vt:lpstr>
      <vt:lpstr>Times New Roman</vt:lpstr>
      <vt:lpstr>Wide Latin</vt:lpstr>
      <vt:lpstr>Wingdings</vt:lpstr>
      <vt:lpstr>Wingdings,Sans-Serif</vt:lpstr>
      <vt:lpstr>Office Theme</vt:lpstr>
      <vt:lpstr>office theme</vt:lpstr>
      <vt:lpstr>FREEDOM OF INFORMATION ACT</vt:lpstr>
      <vt:lpstr>Introduction</vt:lpstr>
      <vt:lpstr>DISCLAIMERS</vt:lpstr>
      <vt:lpstr>PowerPoint Presentation</vt:lpstr>
      <vt:lpstr>Purposes of FOIA</vt:lpstr>
      <vt:lpstr>FOIA Manual</vt:lpstr>
      <vt:lpstr>FOIA Training</vt:lpstr>
      <vt:lpstr>What This Presentation Will Cover</vt:lpstr>
      <vt:lpstr> FOIA Coordinators’ Duties and Responsibilities </vt:lpstr>
      <vt:lpstr>FOIA Coordinators</vt:lpstr>
      <vt:lpstr>PowerPoint Presentation</vt:lpstr>
      <vt:lpstr>FOIA Coordinators</vt:lpstr>
      <vt:lpstr>FOIA tracking sheet must include:</vt:lpstr>
      <vt:lpstr>Statute Provides Policies Governing:</vt:lpstr>
      <vt:lpstr>Statute Provides Policies Governing:</vt:lpstr>
      <vt:lpstr>FOIA Petitions</vt:lpstr>
      <vt:lpstr>What is a Petition?</vt:lpstr>
      <vt:lpstr>Petitions to the Attorney General</vt:lpstr>
      <vt:lpstr>Steps in the Petition Process</vt:lpstr>
      <vt:lpstr>Petitions to the Attorney General</vt:lpstr>
      <vt:lpstr>Petitions to the Attorney General</vt:lpstr>
      <vt:lpstr> Will the public body need to provide an affidavit when answering a FOIA Petition? </vt:lpstr>
      <vt:lpstr>Judicial Watch</vt:lpstr>
      <vt:lpstr>Judicial Watch cases</vt:lpstr>
      <vt:lpstr>Affidavit Drafting Tips</vt:lpstr>
      <vt:lpstr>Affidavit Samples</vt:lpstr>
      <vt:lpstr>Affidavit Samples</vt:lpstr>
      <vt:lpstr>Responding to Requests For Public Records  Presented by: Deputy Attorney General John E. Tarburton </vt:lpstr>
      <vt:lpstr>FOIA Policy Public bodies must have a FOIA policy</vt:lpstr>
      <vt:lpstr>Title 8 of Delaware’s Administrative Code </vt:lpstr>
      <vt:lpstr>PowerPoint Presentation</vt:lpstr>
      <vt:lpstr>What is a Public Record?</vt:lpstr>
      <vt:lpstr>What is not a Public Record?</vt:lpstr>
      <vt:lpstr>PowerPoint Presentation</vt:lpstr>
      <vt:lpstr>THE Important FOIA Deadline</vt:lpstr>
      <vt:lpstr>What constitutes a Response to a FOIA Request?</vt:lpstr>
      <vt:lpstr>What if my Public Body missed the deadline? </vt:lpstr>
      <vt:lpstr>Obligation to Search Files </vt:lpstr>
      <vt:lpstr>What if Additional Time is Needed?</vt:lpstr>
      <vt:lpstr>Requests for Emails</vt:lpstr>
      <vt:lpstr>Suggested Steps to Provide  Responsive Emails</vt:lpstr>
      <vt:lpstr>Requests for Noncustodial Records</vt:lpstr>
      <vt:lpstr>PowerPoint Presentation</vt:lpstr>
      <vt:lpstr>Fees </vt:lpstr>
      <vt:lpstr>Permitted Fees</vt:lpstr>
      <vt:lpstr>Administrative Fees</vt:lpstr>
      <vt:lpstr>Photocopy Fees</vt:lpstr>
      <vt:lpstr>So What's Permitted?</vt:lpstr>
      <vt:lpstr>Legal Review and Waivers</vt:lpstr>
      <vt:lpstr>Other Charges</vt:lpstr>
      <vt:lpstr>Estimates</vt:lpstr>
      <vt:lpstr>Advance Payments</vt:lpstr>
      <vt:lpstr>Fees - Summary</vt:lpstr>
      <vt:lpstr>Recent Decisions on Fees</vt:lpstr>
      <vt:lpstr>Open Meetings </vt:lpstr>
      <vt:lpstr> Overview of Open Meetings </vt:lpstr>
      <vt:lpstr>Meeting Notice &amp; Agenda</vt:lpstr>
      <vt:lpstr>Meeting Notice &amp; Agenda </vt:lpstr>
      <vt:lpstr>Meeting Notice &amp; Agenda </vt:lpstr>
      <vt:lpstr>Minutes</vt:lpstr>
      <vt:lpstr>Public Comment</vt:lpstr>
      <vt:lpstr>Public Comment Sessions</vt:lpstr>
      <vt:lpstr>2022 Amendment</vt:lpstr>
      <vt:lpstr>Public Comments</vt:lpstr>
      <vt:lpstr>Executive Sessions</vt:lpstr>
      <vt:lpstr>Calling an Executive Session</vt:lpstr>
      <vt:lpstr>Reasons for Executive Session</vt:lpstr>
      <vt:lpstr>Reasons for Executive Session</vt:lpstr>
      <vt:lpstr>Caution!</vt:lpstr>
      <vt:lpstr>Reasons for Executive Session</vt:lpstr>
      <vt:lpstr>Executive Session –  Attendees</vt:lpstr>
      <vt:lpstr>Virtual Meetings   Presented by: Deputy Attorney General Victoria E. Groff</vt:lpstr>
      <vt:lpstr>Virtual Meetings</vt:lpstr>
      <vt:lpstr>Virtual Meetings Rules </vt:lpstr>
      <vt:lpstr>Virtual Meeting Rules</vt:lpstr>
      <vt:lpstr>Virtual Meetings  During a State of Emergency</vt:lpstr>
      <vt:lpstr>Virtual Meetings  During a State of Emergency</vt:lpstr>
      <vt:lpstr>Final Words on Virtual Meetings</vt:lpstr>
      <vt:lpstr>Question and Answer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Bodies</dc:title>
  <dc:creator>edward.black</dc:creator>
  <cp:lastModifiedBy>Cole, Dorey L (DOJ)</cp:lastModifiedBy>
  <cp:revision>22</cp:revision>
  <cp:lastPrinted>2017-10-16T20:09:29Z</cp:lastPrinted>
  <dcterms:created xsi:type="dcterms:W3CDTF">2015-09-15T13:30:07Z</dcterms:created>
  <dcterms:modified xsi:type="dcterms:W3CDTF">2025-09-30T17:14:50Z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0x010100C2FBA50DBDA63D49B814793F7DF4C61B</vt:lpwstr>
  </property>
</Properties>
</file>